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98" r:id="rId2"/>
    <p:sldId id="259" r:id="rId3"/>
    <p:sldId id="307" r:id="rId4"/>
    <p:sldId id="305" r:id="rId5"/>
    <p:sldId id="262" r:id="rId6"/>
    <p:sldId id="308" r:id="rId7"/>
    <p:sldId id="263" r:id="rId8"/>
    <p:sldId id="264" r:id="rId9"/>
    <p:sldId id="265" r:id="rId10"/>
    <p:sldId id="303" r:id="rId11"/>
    <p:sldId id="306" r:id="rId12"/>
    <p:sldId id="295" r:id="rId13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ngyuan Mu" initials="MM" lastIdx="3" clrIdx="0">
    <p:extLst>
      <p:ext uri="{19B8F6BF-5375-455C-9EA6-DF929625EA0E}">
        <p15:presenceInfo xmlns:p15="http://schemas.microsoft.com/office/powerpoint/2012/main" userId="Mengyuan M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7A7A"/>
    <a:srgbClr val="FF1B1B"/>
    <a:srgbClr val="0202FF"/>
    <a:srgbClr val="FFAE19"/>
    <a:srgbClr val="1E751E"/>
    <a:srgbClr val="649C31"/>
    <a:srgbClr val="5E9C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81" autoAdjust="0"/>
    <p:restoredTop sz="80775" autoAdjust="0"/>
  </p:normalViewPr>
  <p:slideViewPr>
    <p:cSldViewPr snapToGrid="0">
      <p:cViewPr varScale="1">
        <p:scale>
          <a:sx n="88" d="100"/>
          <a:sy n="88" d="100"/>
        </p:scale>
        <p:origin x="88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ngyuan Mu" userId="8a42a19f-9f77-4f8b-a0eb-fd9e93a538f7" providerId="ADAL" clId="{CCAF1E70-B763-464D-B09C-12E107577DD2}"/>
    <pc:docChg chg="undo custSel modSld">
      <pc:chgData name="Mengyuan Mu" userId="8a42a19f-9f77-4f8b-a0eb-fd9e93a538f7" providerId="ADAL" clId="{CCAF1E70-B763-464D-B09C-12E107577DD2}" dt="2021-06-10T05:14:08.825" v="21" actId="1038"/>
      <pc:docMkLst>
        <pc:docMk/>
      </pc:docMkLst>
      <pc:sldChg chg="modNotesTx">
        <pc:chgData name="Mengyuan Mu" userId="8a42a19f-9f77-4f8b-a0eb-fd9e93a538f7" providerId="ADAL" clId="{CCAF1E70-B763-464D-B09C-12E107577DD2}" dt="2021-06-10T05:07:50.960" v="1" actId="20577"/>
        <pc:sldMkLst>
          <pc:docMk/>
          <pc:sldMk cId="1254448294" sldId="259"/>
        </pc:sldMkLst>
      </pc:sldChg>
      <pc:sldChg chg="modNotesTx">
        <pc:chgData name="Mengyuan Mu" userId="8a42a19f-9f77-4f8b-a0eb-fd9e93a538f7" providerId="ADAL" clId="{CCAF1E70-B763-464D-B09C-12E107577DD2}" dt="2021-06-10T05:08:01.560" v="4" actId="20577"/>
        <pc:sldMkLst>
          <pc:docMk/>
          <pc:sldMk cId="1080533093" sldId="262"/>
        </pc:sldMkLst>
      </pc:sldChg>
      <pc:sldChg chg="modNotesTx">
        <pc:chgData name="Mengyuan Mu" userId="8a42a19f-9f77-4f8b-a0eb-fd9e93a538f7" providerId="ADAL" clId="{CCAF1E70-B763-464D-B09C-12E107577DD2}" dt="2021-06-10T05:08:08.352" v="6" actId="20577"/>
        <pc:sldMkLst>
          <pc:docMk/>
          <pc:sldMk cId="2466446660" sldId="263"/>
        </pc:sldMkLst>
      </pc:sldChg>
      <pc:sldChg chg="modNotesTx">
        <pc:chgData name="Mengyuan Mu" userId="8a42a19f-9f77-4f8b-a0eb-fd9e93a538f7" providerId="ADAL" clId="{CCAF1E70-B763-464D-B09C-12E107577DD2}" dt="2021-06-10T05:08:11.556" v="7" actId="20577"/>
        <pc:sldMkLst>
          <pc:docMk/>
          <pc:sldMk cId="55111150" sldId="264"/>
        </pc:sldMkLst>
      </pc:sldChg>
      <pc:sldChg chg="modSp mod modNotesTx">
        <pc:chgData name="Mengyuan Mu" userId="8a42a19f-9f77-4f8b-a0eb-fd9e93a538f7" providerId="ADAL" clId="{CCAF1E70-B763-464D-B09C-12E107577DD2}" dt="2021-06-10T05:13:12.008" v="13" actId="1076"/>
        <pc:sldMkLst>
          <pc:docMk/>
          <pc:sldMk cId="3221035977" sldId="265"/>
        </pc:sldMkLst>
        <pc:spChg chg="mod">
          <ac:chgData name="Mengyuan Mu" userId="8a42a19f-9f77-4f8b-a0eb-fd9e93a538f7" providerId="ADAL" clId="{CCAF1E70-B763-464D-B09C-12E107577DD2}" dt="2021-06-10T05:13:12.008" v="13" actId="1076"/>
          <ac:spMkLst>
            <pc:docMk/>
            <pc:sldMk cId="3221035977" sldId="265"/>
            <ac:spMk id="3" creationId="{981E033D-407E-45DE-B1DD-95B338FAA512}"/>
          </ac:spMkLst>
        </pc:spChg>
        <pc:spChg chg="mod">
          <ac:chgData name="Mengyuan Mu" userId="8a42a19f-9f77-4f8b-a0eb-fd9e93a538f7" providerId="ADAL" clId="{CCAF1E70-B763-464D-B09C-12E107577DD2}" dt="2021-06-10T05:13:02.721" v="11" actId="122"/>
          <ac:spMkLst>
            <pc:docMk/>
            <pc:sldMk cId="3221035977" sldId="265"/>
            <ac:spMk id="15" creationId="{B98388D4-2EAD-40B8-88BD-AB4FBA8F2F9F}"/>
          </ac:spMkLst>
        </pc:spChg>
      </pc:sldChg>
      <pc:sldChg chg="modSp mod">
        <pc:chgData name="Mengyuan Mu" userId="8a42a19f-9f77-4f8b-a0eb-fd9e93a538f7" providerId="ADAL" clId="{CCAF1E70-B763-464D-B09C-12E107577DD2}" dt="2021-06-10T05:14:08.825" v="21" actId="1038"/>
        <pc:sldMkLst>
          <pc:docMk/>
          <pc:sldMk cId="3749226048" sldId="295"/>
        </pc:sldMkLst>
        <pc:spChg chg="mod">
          <ac:chgData name="Mengyuan Mu" userId="8a42a19f-9f77-4f8b-a0eb-fd9e93a538f7" providerId="ADAL" clId="{CCAF1E70-B763-464D-B09C-12E107577DD2}" dt="2021-06-10T05:14:08.825" v="21" actId="1038"/>
          <ac:spMkLst>
            <pc:docMk/>
            <pc:sldMk cId="3749226048" sldId="295"/>
            <ac:spMk id="4" creationId="{D3551CB3-11CF-450A-BBB9-0F3A869075EC}"/>
          </ac:spMkLst>
        </pc:spChg>
      </pc:sldChg>
      <pc:sldChg chg="modNotesTx">
        <pc:chgData name="Mengyuan Mu" userId="8a42a19f-9f77-4f8b-a0eb-fd9e93a538f7" providerId="ADAL" clId="{CCAF1E70-B763-464D-B09C-12E107577DD2}" dt="2021-06-10T05:07:45.847" v="0" actId="20577"/>
        <pc:sldMkLst>
          <pc:docMk/>
          <pc:sldMk cId="2608403122" sldId="298"/>
        </pc:sldMkLst>
      </pc:sldChg>
      <pc:sldChg chg="modNotesTx">
        <pc:chgData name="Mengyuan Mu" userId="8a42a19f-9f77-4f8b-a0eb-fd9e93a538f7" providerId="ADAL" clId="{CCAF1E70-B763-464D-B09C-12E107577DD2}" dt="2021-06-10T05:08:17.432" v="9" actId="20577"/>
        <pc:sldMkLst>
          <pc:docMk/>
          <pc:sldMk cId="1286154615" sldId="303"/>
        </pc:sldMkLst>
      </pc:sldChg>
      <pc:sldChg chg="modNotesTx">
        <pc:chgData name="Mengyuan Mu" userId="8a42a19f-9f77-4f8b-a0eb-fd9e93a538f7" providerId="ADAL" clId="{CCAF1E70-B763-464D-B09C-12E107577DD2}" dt="2021-06-10T05:07:58.131" v="3" actId="20577"/>
        <pc:sldMkLst>
          <pc:docMk/>
          <pc:sldMk cId="1942589910" sldId="305"/>
        </pc:sldMkLst>
      </pc:sldChg>
      <pc:sldChg chg="modNotesTx">
        <pc:chgData name="Mengyuan Mu" userId="8a42a19f-9f77-4f8b-a0eb-fd9e93a538f7" providerId="ADAL" clId="{CCAF1E70-B763-464D-B09C-12E107577DD2}" dt="2021-06-10T05:08:20.164" v="10" actId="20577"/>
        <pc:sldMkLst>
          <pc:docMk/>
          <pc:sldMk cId="2413747923" sldId="306"/>
        </pc:sldMkLst>
      </pc:sldChg>
      <pc:sldChg chg="modNotesTx">
        <pc:chgData name="Mengyuan Mu" userId="8a42a19f-9f77-4f8b-a0eb-fd9e93a538f7" providerId="ADAL" clId="{CCAF1E70-B763-464D-B09C-12E107577DD2}" dt="2021-06-10T05:07:54.843" v="2" actId="20577"/>
        <pc:sldMkLst>
          <pc:docMk/>
          <pc:sldMk cId="355072500" sldId="307"/>
        </pc:sldMkLst>
      </pc:sldChg>
      <pc:sldChg chg="modNotesTx">
        <pc:chgData name="Mengyuan Mu" userId="8a42a19f-9f77-4f8b-a0eb-fd9e93a538f7" providerId="ADAL" clId="{CCAF1E70-B763-464D-B09C-12E107577DD2}" dt="2021-06-10T05:08:04.919" v="5" actId="20577"/>
        <pc:sldMkLst>
          <pc:docMk/>
          <pc:sldMk cId="3824175109" sldId="308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36772-D4E4-43E3-AD8C-5D96CC4C0B2D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36EE0-0B95-4C1A-98BE-6111960C1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92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5B9B7-653A-44C6-BFDC-D2EB731230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714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2436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5038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16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48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706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15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52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646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80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83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  <a:spcBef>
                <a:spcPts val="1200"/>
              </a:spcBef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EE0-0B95-4C1A-98BE-6111960C12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48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0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125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03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266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50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88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18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10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353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575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457FE-2695-4357-B4BA-D942680FE6D1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70564-07A1-4E62-8687-524FB6F36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53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gif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1103" y="1139998"/>
            <a:ext cx="8300011" cy="1226634"/>
          </a:xfrm>
        </p:spPr>
        <p:txBody>
          <a:bodyPr>
            <a:noAutofit/>
          </a:bodyPr>
          <a:lstStyle/>
          <a:p>
            <a:r>
              <a:rPr lang="en-US" sz="3200" b="1" kern="14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Exploring how groundwater buffers the influence of heatwaves on vegetation function</a:t>
            </a:r>
            <a:br>
              <a:rPr lang="en-US" sz="3200" b="1" kern="14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</a:br>
            <a:r>
              <a:rPr lang="en-US" sz="3200" b="1" kern="14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during multi-year droughts?</a:t>
            </a:r>
            <a:endParaRPr lang="en-US" sz="32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77926" y="2891907"/>
            <a:ext cx="7094318" cy="743168"/>
          </a:xfrm>
        </p:spPr>
        <p:txBody>
          <a:bodyPr>
            <a:normAutofit/>
          </a:bodyPr>
          <a:lstStyle/>
          <a:p>
            <a:r>
              <a:rPr lang="de-DE" b="1" kern="1400" dirty="0">
                <a:solidFill>
                  <a:schemeClr val="bg2">
                    <a:lumMod val="10000"/>
                  </a:schemeClr>
                </a:solidFill>
                <a:effectLst/>
                <a:latin typeface="Times New Roman"/>
                <a:ea typeface="宋体"/>
                <a:cs typeface="Times New Roman"/>
              </a:rPr>
              <a:t>Mengyuan Mu</a:t>
            </a:r>
            <a:r>
              <a:rPr lang="de-DE" b="0" kern="1400" dirty="0">
                <a:solidFill>
                  <a:schemeClr val="bg2">
                    <a:lumMod val="10000"/>
                  </a:schemeClr>
                </a:solidFill>
                <a:effectLst/>
                <a:latin typeface="Times New Roman"/>
                <a:ea typeface="宋体"/>
                <a:cs typeface="Times New Roman"/>
              </a:rPr>
              <a:t>, Martin De Kauwe, Anna Ukkola, Andy Pitman, </a:t>
            </a:r>
          </a:p>
          <a:p>
            <a:r>
              <a:rPr lang="de-DE" b="0" kern="1400" dirty="0">
                <a:solidFill>
                  <a:schemeClr val="bg2">
                    <a:lumMod val="10000"/>
                  </a:schemeClr>
                </a:solidFill>
                <a:effectLst/>
                <a:latin typeface="Times New Roman"/>
                <a:ea typeface="宋体"/>
                <a:cs typeface="Times New Roman"/>
              </a:rPr>
              <a:t>Weidong Guo, Sanaa Hobeichi, and Peter Briggs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8" name="图片 11">
            <a:extLst>
              <a:ext uri="{FF2B5EF4-FFF2-40B4-BE49-F238E27FC236}">
                <a16:creationId xmlns:a16="http://schemas.microsoft.com/office/drawing/2014/main" id="{794ECEB0-2BAE-48A8-8E21-0F76DE8E55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75" y="5085796"/>
            <a:ext cx="2244952" cy="462460"/>
          </a:xfrm>
          <a:prstGeom prst="rect">
            <a:avLst/>
          </a:prstGeom>
        </p:spPr>
      </p:pic>
      <p:pic>
        <p:nvPicPr>
          <p:cNvPr id="9" name="图片 13">
            <a:extLst>
              <a:ext uri="{FF2B5EF4-FFF2-40B4-BE49-F238E27FC236}">
                <a16:creationId xmlns:a16="http://schemas.microsoft.com/office/drawing/2014/main" id="{0C39F620-A72D-40AC-AD73-3404C41E6FE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160" y="5116849"/>
            <a:ext cx="2087138" cy="404383"/>
          </a:xfrm>
          <a:prstGeom prst="rect">
            <a:avLst/>
          </a:prstGeom>
        </p:spPr>
      </p:pic>
      <p:pic>
        <p:nvPicPr>
          <p:cNvPr id="10" name="图片 5">
            <a:extLst>
              <a:ext uri="{FF2B5EF4-FFF2-40B4-BE49-F238E27FC236}">
                <a16:creationId xmlns:a16="http://schemas.microsoft.com/office/drawing/2014/main" id="{9C1F40AB-234D-4819-BDD7-094D8AFC894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418" y="5143873"/>
            <a:ext cx="1497575" cy="3923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4E2E548-CFC2-4372-BC74-DFA6A7515BE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4" t="18896" b="22854"/>
          <a:stretch/>
        </p:blipFill>
        <p:spPr>
          <a:xfrm>
            <a:off x="6386637" y="5118643"/>
            <a:ext cx="1584579" cy="46246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2C8D68C-4EDC-4ACD-AD95-EC243D3316F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08" t="11238" r="24081" b="11151"/>
          <a:stretch/>
        </p:blipFill>
        <p:spPr>
          <a:xfrm>
            <a:off x="8072244" y="5009921"/>
            <a:ext cx="685205" cy="679904"/>
          </a:xfrm>
          <a:prstGeom prst="rect">
            <a:avLst/>
          </a:prstGeom>
        </p:spPr>
      </p:pic>
      <p:cxnSp>
        <p:nvCxnSpPr>
          <p:cNvPr id="14" name="Straight Connector 36">
            <a:extLst>
              <a:ext uri="{FF2B5EF4-FFF2-40B4-BE49-F238E27FC236}">
                <a16:creationId xmlns:a16="http://schemas.microsoft.com/office/drawing/2014/main" id="{A4B51A93-C656-4C56-8F8C-945E1F8BDFB2}"/>
              </a:ext>
            </a:extLst>
          </p:cNvPr>
          <p:cNvCxnSpPr>
            <a:cxnSpLocks/>
          </p:cNvCxnSpPr>
          <p:nvPr/>
        </p:nvCxnSpPr>
        <p:spPr>
          <a:xfrm>
            <a:off x="-18441" y="4909187"/>
            <a:ext cx="9162441" cy="216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403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文本框 56">
            <a:extLst>
              <a:ext uri="{FF2B5EF4-FFF2-40B4-BE49-F238E27FC236}">
                <a16:creationId xmlns:a16="http://schemas.microsoft.com/office/drawing/2014/main" id="{CEFA1BAF-465A-4503-B9F7-EBB27118564E}"/>
              </a:ext>
            </a:extLst>
          </p:cNvPr>
          <p:cNvSpPr txBox="1"/>
          <p:nvPr/>
        </p:nvSpPr>
        <p:spPr>
          <a:xfrm>
            <a:off x="6384099" y="2514180"/>
            <a:ext cx="1342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25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69CBE22-D544-4B1C-A530-2125A6F6C48C}"/>
              </a:ext>
            </a:extLst>
          </p:cNvPr>
          <p:cNvSpPr txBox="1"/>
          <p:nvPr/>
        </p:nvSpPr>
        <p:spPr>
          <a:xfrm>
            <a:off x="4615929" y="2533844"/>
            <a:ext cx="11523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15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343A3897-4949-40F4-887F-AEBD98B2B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6612"/>
            <a:ext cx="153953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76200" tIns="38100" rIns="76200" bIns="3810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50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731F8934-6DF9-4826-8C71-0CE929398A25}"/>
              </a:ext>
            </a:extLst>
          </p:cNvPr>
          <p:cNvSpPr txBox="1">
            <a:spLocks/>
          </p:cNvSpPr>
          <p:nvPr/>
        </p:nvSpPr>
        <p:spPr>
          <a:xfrm>
            <a:off x="11164" y="34310"/>
            <a:ext cx="7474527" cy="6648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Groundwater’s impact on 2018/2019 compound event</a:t>
            </a:r>
            <a:endParaRPr lang="zh-CN" altLang="en-US" sz="2667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ED2C887-3E2D-4E5D-A563-D9DFD14E16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51" t="41134" r="19769" b="40693"/>
          <a:stretch/>
        </p:blipFill>
        <p:spPr bwMode="auto">
          <a:xfrm>
            <a:off x="4042514" y="912972"/>
            <a:ext cx="4031426" cy="15545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4BC20EA-0234-4BAD-B6BC-0416A7B7A5B6}"/>
              </a:ext>
            </a:extLst>
          </p:cNvPr>
          <p:cNvSpPr txBox="1"/>
          <p:nvPr/>
        </p:nvSpPr>
        <p:spPr>
          <a:xfrm>
            <a:off x="4928378" y="389752"/>
            <a:ext cx="29114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Canopy temperature difference</a:t>
            </a:r>
          </a:p>
          <a:p>
            <a:r>
              <a:rPr lang="en-US" altLang="zh-CN" sz="1400" baseline="-25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 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between </a:t>
            </a:r>
            <a:r>
              <a:rPr lang="en-US" altLang="zh-CN" sz="1400" b="1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GW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and </a:t>
            </a:r>
            <a:r>
              <a:rPr lang="en-US" altLang="zh-CN" sz="1400" b="1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FD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at 2 pm </a:t>
            </a:r>
            <a:endParaRPr lang="zh-CN" altLang="zh-CN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17" name="Picture 3">
            <a:extLst>
              <a:ext uri="{FF2B5EF4-FFF2-40B4-BE49-F238E27FC236}">
                <a16:creationId xmlns:a16="http://schemas.microsoft.com/office/drawing/2014/main" id="{0155D94B-6D53-45AA-BB22-F16AC3EEAA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40" t="32957" r="5383" b="34686"/>
          <a:stretch/>
        </p:blipFill>
        <p:spPr bwMode="auto">
          <a:xfrm>
            <a:off x="210535" y="782443"/>
            <a:ext cx="3727095" cy="17473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42672D01-161F-4372-B084-10232938D849}"/>
              </a:ext>
            </a:extLst>
          </p:cNvPr>
          <p:cNvSpPr txBox="1"/>
          <p:nvPr/>
        </p:nvSpPr>
        <p:spPr>
          <a:xfrm>
            <a:off x="479328" y="818869"/>
            <a:ext cx="915953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lang="en-US" altLang="zh-CN" sz="1500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max</a:t>
            </a:r>
            <a:endParaRPr lang="en-US" altLang="zh-CN" sz="15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7C19BF1-D3EF-44A0-82AA-2F47BD38C896}"/>
              </a:ext>
            </a:extLst>
          </p:cNvPr>
          <p:cNvSpPr txBox="1"/>
          <p:nvPr/>
        </p:nvSpPr>
        <p:spPr>
          <a:xfrm>
            <a:off x="2416262" y="2557066"/>
            <a:ext cx="1342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25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E14386F-2A0D-4730-94D4-0F27ECFCC4F0}"/>
              </a:ext>
            </a:extLst>
          </p:cNvPr>
          <p:cNvSpPr txBox="1"/>
          <p:nvPr/>
        </p:nvSpPr>
        <p:spPr>
          <a:xfrm>
            <a:off x="666137" y="2561420"/>
            <a:ext cx="11523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15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2B6DB47E-18A3-4846-BBC5-BA2FDB0102A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126" t="53564" r="18376" b="43230"/>
          <a:stretch/>
        </p:blipFill>
        <p:spPr bwMode="auto">
          <a:xfrm rot="16200000">
            <a:off x="7827215" y="2251072"/>
            <a:ext cx="162233" cy="2707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A806284D-4B71-4E69-A03C-90DC931E69C0}"/>
              </a:ext>
            </a:extLst>
          </p:cNvPr>
          <p:cNvSpPr txBox="1"/>
          <p:nvPr/>
        </p:nvSpPr>
        <p:spPr>
          <a:xfrm>
            <a:off x="2372325" y="809991"/>
            <a:ext cx="531273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lang="en-US" altLang="zh-CN" sz="1500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max</a:t>
            </a:r>
            <a:endParaRPr lang="en-US" altLang="zh-CN" sz="15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0232D2C-C620-40FE-A649-6A5633E481FE}"/>
              </a:ext>
            </a:extLst>
          </p:cNvPr>
          <p:cNvSpPr txBox="1"/>
          <p:nvPr/>
        </p:nvSpPr>
        <p:spPr>
          <a:xfrm>
            <a:off x="8282319" y="1375951"/>
            <a:ext cx="979668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GW reduces up to 5</a:t>
            </a:r>
            <a:r>
              <a:rPr lang="en-US" altLang="zh-CN" sz="1500" dirty="0">
                <a:effectLst/>
                <a:latin typeface="Times" panose="02020603050405020304" pitchFamily="18" charset="0"/>
                <a:ea typeface="等线" panose="02010600030101010101" pitchFamily="2" charset="-122"/>
                <a:cs typeface="Times" panose="02020603050405020304" pitchFamily="18" charset="0"/>
              </a:rPr>
              <a:t>°C </a:t>
            </a:r>
            <a:endParaRPr lang="zh-CN" altLang="en-US" sz="1500" dirty="0"/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2F3050B3-5CDE-4931-A7E9-86CADF0E9C9E}"/>
              </a:ext>
            </a:extLst>
          </p:cNvPr>
          <p:cNvCxnSpPr>
            <a:cxnSpLocks/>
          </p:cNvCxnSpPr>
          <p:nvPr/>
        </p:nvCxnSpPr>
        <p:spPr>
          <a:xfrm flipH="1">
            <a:off x="8093900" y="2145945"/>
            <a:ext cx="23861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54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文本框 56">
            <a:extLst>
              <a:ext uri="{FF2B5EF4-FFF2-40B4-BE49-F238E27FC236}">
                <a16:creationId xmlns:a16="http://schemas.microsoft.com/office/drawing/2014/main" id="{CEFA1BAF-465A-4503-B9F7-EBB27118564E}"/>
              </a:ext>
            </a:extLst>
          </p:cNvPr>
          <p:cNvSpPr txBox="1"/>
          <p:nvPr/>
        </p:nvSpPr>
        <p:spPr>
          <a:xfrm>
            <a:off x="6384099" y="2514180"/>
            <a:ext cx="1342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25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69CBE22-D544-4B1C-A530-2125A6F6C48C}"/>
              </a:ext>
            </a:extLst>
          </p:cNvPr>
          <p:cNvSpPr txBox="1"/>
          <p:nvPr/>
        </p:nvSpPr>
        <p:spPr>
          <a:xfrm>
            <a:off x="4615929" y="2533844"/>
            <a:ext cx="11523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15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343A3897-4949-40F4-887F-AEBD98B2B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6612"/>
            <a:ext cx="153953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76200" tIns="38100" rIns="76200" bIns="3810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50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731F8934-6DF9-4826-8C71-0CE929398A25}"/>
              </a:ext>
            </a:extLst>
          </p:cNvPr>
          <p:cNvSpPr txBox="1">
            <a:spLocks/>
          </p:cNvSpPr>
          <p:nvPr/>
        </p:nvSpPr>
        <p:spPr>
          <a:xfrm>
            <a:off x="11164" y="34310"/>
            <a:ext cx="7474527" cy="6648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Groundwater’s impact on 2018/2019 compound event</a:t>
            </a:r>
            <a:endParaRPr lang="zh-CN" altLang="en-US" sz="2667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ED2C887-3E2D-4E5D-A563-D9DFD14E16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51" t="41134" r="19769" b="40693"/>
          <a:stretch/>
        </p:blipFill>
        <p:spPr bwMode="auto">
          <a:xfrm>
            <a:off x="4042514" y="912972"/>
            <a:ext cx="4031426" cy="15545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02C5D92-0C4E-4815-A72C-6387648909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710" t="41003" r="20842" b="40772"/>
          <a:stretch/>
        </p:blipFill>
        <p:spPr bwMode="auto">
          <a:xfrm>
            <a:off x="4027766" y="3537737"/>
            <a:ext cx="4051386" cy="15620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4BC20EA-0234-4BAD-B6BC-0416A7B7A5B6}"/>
              </a:ext>
            </a:extLst>
          </p:cNvPr>
          <p:cNvSpPr txBox="1"/>
          <p:nvPr/>
        </p:nvSpPr>
        <p:spPr>
          <a:xfrm>
            <a:off x="4928378" y="389752"/>
            <a:ext cx="29114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Canopy temperature difference</a:t>
            </a:r>
          </a:p>
          <a:p>
            <a:r>
              <a:rPr lang="en-US" altLang="zh-CN" sz="1400" baseline="-25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 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between </a:t>
            </a:r>
            <a:r>
              <a:rPr lang="en-US" altLang="zh-CN" sz="1400" b="1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GW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and </a:t>
            </a:r>
            <a:r>
              <a:rPr lang="en-US" altLang="zh-CN" sz="1400" b="1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FD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at 2 pm </a:t>
            </a:r>
            <a:endParaRPr lang="zh-CN" altLang="zh-CN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17" name="Picture 3">
            <a:extLst>
              <a:ext uri="{FF2B5EF4-FFF2-40B4-BE49-F238E27FC236}">
                <a16:creationId xmlns:a16="http://schemas.microsoft.com/office/drawing/2014/main" id="{0155D94B-6D53-45AA-BB22-F16AC3EEAA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40" t="32957" r="5383" b="34686"/>
          <a:stretch/>
        </p:blipFill>
        <p:spPr bwMode="auto">
          <a:xfrm>
            <a:off x="210535" y="782443"/>
            <a:ext cx="3727095" cy="17473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42672D01-161F-4372-B084-10232938D849}"/>
              </a:ext>
            </a:extLst>
          </p:cNvPr>
          <p:cNvSpPr txBox="1"/>
          <p:nvPr/>
        </p:nvSpPr>
        <p:spPr>
          <a:xfrm>
            <a:off x="479328" y="818869"/>
            <a:ext cx="915953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lang="en-US" altLang="zh-CN" sz="1500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max</a:t>
            </a:r>
            <a:endParaRPr lang="en-US" altLang="zh-CN" sz="15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1903F6-66AB-4134-9FD1-26AD0D77AFBE}"/>
              </a:ext>
            </a:extLst>
          </p:cNvPr>
          <p:cNvSpPr txBox="1"/>
          <p:nvPr/>
        </p:nvSpPr>
        <p:spPr>
          <a:xfrm>
            <a:off x="4615929" y="5183142"/>
            <a:ext cx="11523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15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7C19BF1-D3EF-44A0-82AA-2F47BD38C896}"/>
              </a:ext>
            </a:extLst>
          </p:cNvPr>
          <p:cNvSpPr txBox="1"/>
          <p:nvPr/>
        </p:nvSpPr>
        <p:spPr>
          <a:xfrm>
            <a:off x="2416262" y="2557066"/>
            <a:ext cx="1342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25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E14386F-2A0D-4730-94D4-0F27ECFCC4F0}"/>
              </a:ext>
            </a:extLst>
          </p:cNvPr>
          <p:cNvSpPr txBox="1"/>
          <p:nvPr/>
        </p:nvSpPr>
        <p:spPr>
          <a:xfrm>
            <a:off x="666137" y="2561420"/>
            <a:ext cx="11523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15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32" name="内容占位符 3">
            <a:extLst>
              <a:ext uri="{FF2B5EF4-FFF2-40B4-BE49-F238E27FC236}">
                <a16:creationId xmlns:a16="http://schemas.microsoft.com/office/drawing/2014/main" id="{D7C727A9-8305-4359-B1B5-DC3BBCF7419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" t="15073" r="9469" b="2081"/>
          <a:stretch/>
        </p:blipFill>
        <p:spPr>
          <a:xfrm>
            <a:off x="1373926" y="3218908"/>
            <a:ext cx="2486330" cy="2296750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E2C359CF-466B-41C3-88F1-F1D3A481F90C}"/>
              </a:ext>
            </a:extLst>
          </p:cNvPr>
          <p:cNvSpPr/>
          <p:nvPr/>
        </p:nvSpPr>
        <p:spPr>
          <a:xfrm>
            <a:off x="1359175" y="4474627"/>
            <a:ext cx="2486329" cy="1041032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pic>
        <p:nvPicPr>
          <p:cNvPr id="34" name="内容占位符 3">
            <a:extLst>
              <a:ext uri="{FF2B5EF4-FFF2-40B4-BE49-F238E27FC236}">
                <a16:creationId xmlns:a16="http://schemas.microsoft.com/office/drawing/2014/main" id="{3603E601-0E0F-4627-82F5-FBB340BBEA9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3" t="85654" r="19038" b="6390"/>
          <a:stretch/>
        </p:blipFill>
        <p:spPr>
          <a:xfrm>
            <a:off x="1587497" y="5031073"/>
            <a:ext cx="2149850" cy="252143"/>
          </a:xfrm>
          <a:prstGeom prst="rect">
            <a:avLst/>
          </a:prstGeom>
        </p:spPr>
      </p:pic>
      <p:sp>
        <p:nvSpPr>
          <p:cNvPr id="35" name="TextBox 10">
            <a:extLst>
              <a:ext uri="{FF2B5EF4-FFF2-40B4-BE49-F238E27FC236}">
                <a16:creationId xmlns:a16="http://schemas.microsoft.com/office/drawing/2014/main" id="{1721D6CE-2741-4A6C-8B12-57A472D9689D}"/>
              </a:ext>
            </a:extLst>
          </p:cNvPr>
          <p:cNvSpPr txBox="1"/>
          <p:nvPr/>
        </p:nvSpPr>
        <p:spPr>
          <a:xfrm>
            <a:off x="1825440" y="2842071"/>
            <a:ext cx="18113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" panose="02020603050405020304" pitchFamily="18" charset="0"/>
                <a:cs typeface="Times" panose="02020603050405020304" pitchFamily="18" charset="0"/>
              </a:rPr>
              <a:t>D</a:t>
            </a:r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eep Root </a:t>
            </a:r>
            <a:r>
              <a:rPr lang="en-US" sz="1500" dirty="0">
                <a:latin typeface="Times" panose="02020603050405020304" pitchFamily="18" charset="0"/>
                <a:cs typeface="Times" panose="02020603050405020304" pitchFamily="18" charset="0"/>
              </a:rPr>
              <a:t>(DR)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BA498EC9-3AFB-4C6D-B1BE-91302EC3EB9C}"/>
              </a:ext>
            </a:extLst>
          </p:cNvPr>
          <p:cNvSpPr txBox="1"/>
          <p:nvPr/>
        </p:nvSpPr>
        <p:spPr>
          <a:xfrm>
            <a:off x="2018767" y="4986829"/>
            <a:ext cx="125387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" panose="02020603050405020304" pitchFamily="18" charset="0"/>
                <a:cs typeface="Times" panose="02020603050405020304" pitchFamily="18" charset="0"/>
              </a:rPr>
              <a:t>Groundwater</a:t>
            </a: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38E863BA-4D4D-419C-9CCB-E2F3F3AAAAD3}"/>
              </a:ext>
            </a:extLst>
          </p:cNvPr>
          <p:cNvCxnSpPr>
            <a:cxnSpLocks/>
          </p:cNvCxnSpPr>
          <p:nvPr/>
        </p:nvCxnSpPr>
        <p:spPr>
          <a:xfrm>
            <a:off x="1699279" y="3703026"/>
            <a:ext cx="0" cy="66425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AC078CD8-489C-43B5-A630-9CB39849E5F1}"/>
              </a:ext>
            </a:extLst>
          </p:cNvPr>
          <p:cNvCxnSpPr>
            <a:cxnSpLocks/>
          </p:cNvCxnSpPr>
          <p:nvPr/>
        </p:nvCxnSpPr>
        <p:spPr>
          <a:xfrm>
            <a:off x="1699280" y="3853257"/>
            <a:ext cx="146591" cy="11113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29EA5FBE-8B9F-4209-91BC-7D2BDE0B5F48}"/>
              </a:ext>
            </a:extLst>
          </p:cNvPr>
          <p:cNvCxnSpPr>
            <a:cxnSpLocks/>
          </p:cNvCxnSpPr>
          <p:nvPr/>
        </p:nvCxnSpPr>
        <p:spPr>
          <a:xfrm>
            <a:off x="1708217" y="4071736"/>
            <a:ext cx="98325" cy="8004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83FCBF4A-070E-4305-B7E4-370D5934F84B}"/>
              </a:ext>
            </a:extLst>
          </p:cNvPr>
          <p:cNvCxnSpPr>
            <a:cxnSpLocks/>
          </p:cNvCxnSpPr>
          <p:nvPr/>
        </p:nvCxnSpPr>
        <p:spPr>
          <a:xfrm flipH="1">
            <a:off x="1585313" y="3700862"/>
            <a:ext cx="99214" cy="13599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A58523D7-BE78-4D56-A489-E9DE7AF7E58E}"/>
              </a:ext>
            </a:extLst>
          </p:cNvPr>
          <p:cNvCxnSpPr>
            <a:cxnSpLocks/>
          </p:cNvCxnSpPr>
          <p:nvPr/>
        </p:nvCxnSpPr>
        <p:spPr>
          <a:xfrm flipH="1">
            <a:off x="1595144" y="3985998"/>
            <a:ext cx="99214" cy="13599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19736067-929B-4C97-A03D-94CE76D0184C}"/>
              </a:ext>
            </a:extLst>
          </p:cNvPr>
          <p:cNvCxnSpPr>
            <a:cxnSpLocks/>
          </p:cNvCxnSpPr>
          <p:nvPr/>
        </p:nvCxnSpPr>
        <p:spPr>
          <a:xfrm>
            <a:off x="2817086" y="3700862"/>
            <a:ext cx="0" cy="66425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14A68669-89EF-418E-8BD9-6F3BE40EA0E3}"/>
              </a:ext>
            </a:extLst>
          </p:cNvPr>
          <p:cNvCxnSpPr>
            <a:cxnSpLocks/>
          </p:cNvCxnSpPr>
          <p:nvPr/>
        </p:nvCxnSpPr>
        <p:spPr>
          <a:xfrm>
            <a:off x="2817087" y="3851093"/>
            <a:ext cx="146591" cy="11113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D6D8CC4D-7B15-432F-B1AD-53C8D0EA0D5A}"/>
              </a:ext>
            </a:extLst>
          </p:cNvPr>
          <p:cNvCxnSpPr>
            <a:cxnSpLocks/>
          </p:cNvCxnSpPr>
          <p:nvPr/>
        </p:nvCxnSpPr>
        <p:spPr>
          <a:xfrm>
            <a:off x="2826024" y="4069572"/>
            <a:ext cx="98325" cy="8004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0BDE37E2-AC2F-431B-A248-CB58863CE186}"/>
              </a:ext>
            </a:extLst>
          </p:cNvPr>
          <p:cNvCxnSpPr>
            <a:cxnSpLocks/>
          </p:cNvCxnSpPr>
          <p:nvPr/>
        </p:nvCxnSpPr>
        <p:spPr>
          <a:xfrm flipH="1">
            <a:off x="2703120" y="3698698"/>
            <a:ext cx="99214" cy="13599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12BC5112-28DD-423B-82C0-A170C4F6E457}"/>
              </a:ext>
            </a:extLst>
          </p:cNvPr>
          <p:cNvCxnSpPr>
            <a:cxnSpLocks/>
          </p:cNvCxnSpPr>
          <p:nvPr/>
        </p:nvCxnSpPr>
        <p:spPr>
          <a:xfrm flipH="1">
            <a:off x="2712951" y="3983834"/>
            <a:ext cx="99214" cy="13599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0EC02B69-1F89-45D6-AE2C-945D2410052D}"/>
              </a:ext>
            </a:extLst>
          </p:cNvPr>
          <p:cNvCxnSpPr>
            <a:cxnSpLocks/>
          </p:cNvCxnSpPr>
          <p:nvPr/>
        </p:nvCxnSpPr>
        <p:spPr>
          <a:xfrm>
            <a:off x="3295318" y="3700862"/>
            <a:ext cx="0" cy="66425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362E7DAA-7F07-4AE3-8491-4C618907065D}"/>
              </a:ext>
            </a:extLst>
          </p:cNvPr>
          <p:cNvCxnSpPr>
            <a:cxnSpLocks/>
          </p:cNvCxnSpPr>
          <p:nvPr/>
        </p:nvCxnSpPr>
        <p:spPr>
          <a:xfrm>
            <a:off x="3295319" y="3851093"/>
            <a:ext cx="146591" cy="11113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BB22A2B6-A804-4608-A2D2-F24AA37E31B1}"/>
              </a:ext>
            </a:extLst>
          </p:cNvPr>
          <p:cNvCxnSpPr>
            <a:cxnSpLocks/>
          </p:cNvCxnSpPr>
          <p:nvPr/>
        </p:nvCxnSpPr>
        <p:spPr>
          <a:xfrm>
            <a:off x="3304256" y="4069572"/>
            <a:ext cx="98325" cy="8004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52709E50-6F1F-4D62-9AF4-4B77596EB222}"/>
              </a:ext>
            </a:extLst>
          </p:cNvPr>
          <p:cNvCxnSpPr>
            <a:cxnSpLocks/>
          </p:cNvCxnSpPr>
          <p:nvPr/>
        </p:nvCxnSpPr>
        <p:spPr>
          <a:xfrm flipH="1">
            <a:off x="3181352" y="3698698"/>
            <a:ext cx="99214" cy="13599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61CA2AED-D5E2-49DD-8994-E355DBE67E30}"/>
              </a:ext>
            </a:extLst>
          </p:cNvPr>
          <p:cNvCxnSpPr>
            <a:cxnSpLocks/>
          </p:cNvCxnSpPr>
          <p:nvPr/>
        </p:nvCxnSpPr>
        <p:spPr>
          <a:xfrm flipH="1">
            <a:off x="3191183" y="3983834"/>
            <a:ext cx="99214" cy="13599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2BC26696-24BB-434B-8284-A70FB362D458}"/>
              </a:ext>
            </a:extLst>
          </p:cNvPr>
          <p:cNvSpPr txBox="1"/>
          <p:nvPr/>
        </p:nvSpPr>
        <p:spPr>
          <a:xfrm>
            <a:off x="6384099" y="5163478"/>
            <a:ext cx="1342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25</a:t>
            </a:r>
            <a:r>
              <a:rPr lang="en-US" altLang="zh-CN" sz="1400" baseline="30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Jan 2019</a:t>
            </a:r>
            <a:endParaRPr lang="zh-CN" altLang="en-US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2B6DB47E-18A3-4846-BBC5-BA2FDB0102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126" t="53564" r="18376" b="43230"/>
          <a:stretch/>
        </p:blipFill>
        <p:spPr bwMode="auto">
          <a:xfrm rot="16200000">
            <a:off x="7827215" y="2251072"/>
            <a:ext cx="162233" cy="2707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7EBE0785-F307-4962-98CD-1CF8C2CC63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126" t="53564" r="18376" b="43230"/>
          <a:stretch/>
        </p:blipFill>
        <p:spPr bwMode="auto">
          <a:xfrm rot="16200000">
            <a:off x="7803307" y="4915836"/>
            <a:ext cx="162233" cy="2707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A806284D-4B71-4E69-A03C-90DC931E69C0}"/>
              </a:ext>
            </a:extLst>
          </p:cNvPr>
          <p:cNvSpPr txBox="1"/>
          <p:nvPr/>
        </p:nvSpPr>
        <p:spPr>
          <a:xfrm>
            <a:off x="2372325" y="809991"/>
            <a:ext cx="531273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lang="en-US" altLang="zh-CN" sz="1500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max</a:t>
            </a:r>
            <a:endParaRPr lang="en-US" altLang="zh-CN" sz="15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4FBAB36E-ADD2-415B-B892-5407246BCEDC}"/>
              </a:ext>
            </a:extLst>
          </p:cNvPr>
          <p:cNvSpPr txBox="1"/>
          <p:nvPr/>
        </p:nvSpPr>
        <p:spPr>
          <a:xfrm>
            <a:off x="4783946" y="2964671"/>
            <a:ext cx="29114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Canopy temperature difference</a:t>
            </a:r>
          </a:p>
          <a:p>
            <a:r>
              <a:rPr lang="en-US" altLang="zh-CN" sz="1400" baseline="-250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 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between </a:t>
            </a:r>
            <a:r>
              <a:rPr lang="en-US" altLang="zh-CN" sz="1400" b="1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DR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and </a:t>
            </a:r>
            <a:r>
              <a:rPr lang="en-US" altLang="zh-CN" sz="1400" b="1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GW</a:t>
            </a:r>
            <a:r>
              <a:rPr lang="en-US" altLang="zh-CN" sz="14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 at 2 pm </a:t>
            </a:r>
            <a:endParaRPr lang="zh-CN" altLang="zh-CN" sz="1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0232D2C-C620-40FE-A649-6A5633E481FE}"/>
              </a:ext>
            </a:extLst>
          </p:cNvPr>
          <p:cNvSpPr txBox="1"/>
          <p:nvPr/>
        </p:nvSpPr>
        <p:spPr>
          <a:xfrm>
            <a:off x="8282319" y="1375951"/>
            <a:ext cx="979668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GW reduces up to 5</a:t>
            </a:r>
            <a:r>
              <a:rPr lang="en-US" altLang="zh-CN" sz="1500" dirty="0">
                <a:effectLst/>
                <a:latin typeface="Times" panose="02020603050405020304" pitchFamily="18" charset="0"/>
                <a:ea typeface="等线" panose="02010600030101010101" pitchFamily="2" charset="-122"/>
                <a:cs typeface="Times" panose="02020603050405020304" pitchFamily="18" charset="0"/>
              </a:rPr>
              <a:t>°C </a:t>
            </a:r>
            <a:endParaRPr lang="zh-CN" altLang="en-US" sz="1500" dirty="0"/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2F3050B3-5CDE-4931-A7E9-86CADF0E9C9E}"/>
              </a:ext>
            </a:extLst>
          </p:cNvPr>
          <p:cNvCxnSpPr>
            <a:cxnSpLocks/>
          </p:cNvCxnSpPr>
          <p:nvPr/>
        </p:nvCxnSpPr>
        <p:spPr>
          <a:xfrm flipH="1">
            <a:off x="8093900" y="2145945"/>
            <a:ext cx="23861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D14CFA39-0B72-41C8-B357-5DAD141C35C7}"/>
              </a:ext>
            </a:extLst>
          </p:cNvPr>
          <p:cNvSpPr txBox="1"/>
          <p:nvPr/>
        </p:nvSpPr>
        <p:spPr>
          <a:xfrm>
            <a:off x="8282319" y="4034917"/>
            <a:ext cx="979668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DR reduces 1~5</a:t>
            </a:r>
            <a:r>
              <a:rPr lang="en-US" altLang="zh-CN" sz="1500" dirty="0">
                <a:effectLst/>
                <a:latin typeface="Times" panose="02020603050405020304" pitchFamily="18" charset="0"/>
                <a:ea typeface="等线" panose="02010600030101010101" pitchFamily="2" charset="-122"/>
                <a:cs typeface="Times" panose="02020603050405020304" pitchFamily="18" charset="0"/>
              </a:rPr>
              <a:t>°C </a:t>
            </a:r>
            <a:endParaRPr lang="zh-CN" altLang="en-US" sz="1500" dirty="0"/>
          </a:p>
        </p:txBody>
      </p: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EAF69EC3-4DF4-4C21-B8CA-E0884E57826C}"/>
              </a:ext>
            </a:extLst>
          </p:cNvPr>
          <p:cNvCxnSpPr>
            <a:cxnSpLocks/>
          </p:cNvCxnSpPr>
          <p:nvPr/>
        </p:nvCxnSpPr>
        <p:spPr>
          <a:xfrm flipH="1">
            <a:off x="8086748" y="4761370"/>
            <a:ext cx="23861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251B6347-68E5-4A87-AB74-E325A57599D4}"/>
              </a:ext>
            </a:extLst>
          </p:cNvPr>
          <p:cNvSpPr txBox="1"/>
          <p:nvPr/>
        </p:nvSpPr>
        <p:spPr>
          <a:xfrm>
            <a:off x="88531" y="3346542"/>
            <a:ext cx="1360048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Deep root impacts plant’s groundwater usage. </a:t>
            </a:r>
          </a:p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Local forests have a deep root system.</a:t>
            </a:r>
            <a:endParaRPr lang="zh-CN" altLang="en-US" sz="15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747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B2CA9CF7-11F9-486F-9514-E2A036044EE1}"/>
              </a:ext>
            </a:extLst>
          </p:cNvPr>
          <p:cNvSpPr/>
          <p:nvPr/>
        </p:nvSpPr>
        <p:spPr>
          <a:xfrm>
            <a:off x="243348" y="4193479"/>
            <a:ext cx="8731046" cy="12560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4173" y="0"/>
            <a:ext cx="6713594" cy="666922"/>
          </a:xfrm>
        </p:spPr>
        <p:txBody>
          <a:bodyPr>
            <a:noAutofit/>
          </a:bodyPr>
          <a:lstStyle/>
          <a:p>
            <a:r>
              <a:rPr lang="en-US" sz="2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Lucida Fax" panose="02060602050505020204" pitchFamily="18" charset="0"/>
              </a:rPr>
              <a:t>Take home message …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3551CB3-11CF-450A-BBB9-0F3A869075EC}"/>
              </a:ext>
            </a:extLst>
          </p:cNvPr>
          <p:cNvSpPr txBox="1"/>
          <p:nvPr/>
        </p:nvSpPr>
        <p:spPr>
          <a:xfrm>
            <a:off x="281449" y="456383"/>
            <a:ext cx="8244160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Groundwater</a:t>
            </a:r>
            <a:r>
              <a:rPr lang="en-US" altLang="zh-CN" sz="1800" dirty="0">
                <a:effectLst/>
                <a:latin typeface="Times" panose="02020603050405020304" pitchFamily="18" charset="0"/>
                <a:ea typeface="等线" panose="02010600030101010101" pitchFamily="2" charset="-122"/>
                <a:cs typeface="Times" panose="02020603050405020304" pitchFamily="18" charset="0"/>
              </a:rPr>
              <a:t> sustains a higher evapotranspiration mainly by impeding </a:t>
            </a: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gravity-driven drainage during multi-year droughts. </a:t>
            </a:r>
            <a:endParaRPr lang="en-US" altLang="zh-CN" sz="1800" dirty="0">
              <a:effectLst/>
              <a:latin typeface="Times" panose="02020603050405020304" pitchFamily="18" charset="0"/>
              <a:ea typeface="等线" panose="02010600030101010101" pitchFamily="2" charset="-122"/>
              <a:cs typeface="Times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>
                <a:effectLst/>
                <a:latin typeface="Times" panose="02020603050405020304" pitchFamily="18" charset="0"/>
                <a:ea typeface="等线" panose="02010600030101010101" pitchFamily="2" charset="-122"/>
                <a:cs typeface="Times" panose="02020603050405020304" pitchFamily="18" charset="0"/>
              </a:rPr>
              <a:t>The extra transpiration enabled by groundwater reduces over 5°C in some coastal regions during heatwaves, but mitigation effect </a:t>
            </a:r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diminishes as the drought lengthens</a:t>
            </a:r>
            <a:r>
              <a:rPr lang="en-US" altLang="zh-CN" sz="1800" dirty="0">
                <a:effectLst/>
                <a:latin typeface="Times" panose="02020603050405020304" pitchFamily="18" charset="0"/>
                <a:ea typeface="等线" panose="02010600030101010101" pitchFamily="2" charset="-122"/>
                <a:cs typeface="Times" panose="02020603050405020304" pitchFamily="18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>
                <a:effectLst/>
                <a:latin typeface="Times" panose="02020603050405020304" pitchFamily="18" charset="0"/>
                <a:ea typeface="等线" panose="02010600030101010101" pitchFamily="2" charset="-122"/>
                <a:cs typeface="Times" panose="02020603050405020304" pitchFamily="18" charset="0"/>
              </a:rPr>
              <a:t>The lack of deep roots in CABLE may constrain the groundwater’s mitigation effects.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38D02EE-9C31-4983-8616-C57BF7125F37}"/>
              </a:ext>
            </a:extLst>
          </p:cNvPr>
          <p:cNvSpPr txBox="1"/>
          <p:nvPr/>
        </p:nvSpPr>
        <p:spPr>
          <a:xfrm>
            <a:off x="243348" y="4523289"/>
            <a:ext cx="87654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sz="1600" i="0" dirty="0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Mu, Mengyuan, Martin G. De </a:t>
            </a:r>
            <a:r>
              <a:rPr lang="en-GB" altLang="zh-CN" sz="1600" i="0" dirty="0" err="1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Kauwe</a:t>
            </a:r>
            <a:r>
              <a:rPr lang="en-GB" altLang="zh-CN" sz="1600" i="0" dirty="0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, Anna M. </a:t>
            </a:r>
            <a:r>
              <a:rPr lang="en-GB" altLang="zh-CN" sz="1600" i="0" dirty="0" err="1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Ukkola</a:t>
            </a:r>
            <a:r>
              <a:rPr lang="en-GB" altLang="zh-CN" sz="1600" i="0" dirty="0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, Andy J. Pitman, </a:t>
            </a:r>
            <a:r>
              <a:rPr lang="en-GB" altLang="zh-CN" sz="1600" i="0" dirty="0" err="1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Weidong</a:t>
            </a:r>
            <a:r>
              <a:rPr lang="en-GB" altLang="zh-CN" sz="1600" i="0" dirty="0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 Guo, Sanaa </a:t>
            </a:r>
            <a:r>
              <a:rPr lang="en-GB" altLang="zh-CN" sz="1600" i="0" dirty="0" err="1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Hobeichi</a:t>
            </a:r>
            <a:r>
              <a:rPr lang="en-GB" altLang="zh-CN" sz="1600" i="0" dirty="0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, and Peter R. Briggs. </a:t>
            </a:r>
            <a:r>
              <a:rPr lang="en-GB" altLang="zh-CN" sz="1600" b="1" i="0" dirty="0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Exploring how groundwater buffers the influence of heatwaves on vegetation function during multi-year droughts</a:t>
            </a:r>
            <a:r>
              <a:rPr lang="en-GB" altLang="zh-CN" sz="1600" i="0" dirty="0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. </a:t>
            </a:r>
            <a:r>
              <a:rPr lang="en-GB" altLang="zh-CN" sz="1600" b="1" i="1" dirty="0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Earth System Dynamics Discussions</a:t>
            </a:r>
            <a:r>
              <a:rPr lang="en-GB" altLang="zh-CN" sz="1600" i="0" dirty="0">
                <a:solidFill>
                  <a:srgbClr val="222222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 (2021): 1-29.</a:t>
            </a:r>
            <a:endParaRPr lang="zh-CN" altLang="en-US" sz="16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1695BB-F6FA-40CD-B156-6AC1A90D77C9}"/>
              </a:ext>
            </a:extLst>
          </p:cNvPr>
          <p:cNvSpPr txBox="1"/>
          <p:nvPr/>
        </p:nvSpPr>
        <p:spPr>
          <a:xfrm>
            <a:off x="243348" y="4193479"/>
            <a:ext cx="4682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Times" panose="02020603050405020304" pitchFamily="18" charset="0"/>
                <a:cs typeface="Times" panose="02020603050405020304" pitchFamily="18" charset="0"/>
              </a:rPr>
              <a:t>More details in</a:t>
            </a:r>
            <a:endParaRPr lang="zh-CN" altLang="en-US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C5B3BD6-E832-41D1-A6A4-4EFCD9014690}"/>
              </a:ext>
            </a:extLst>
          </p:cNvPr>
          <p:cNvSpPr txBox="1"/>
          <p:nvPr/>
        </p:nvSpPr>
        <p:spPr>
          <a:xfrm>
            <a:off x="494181" y="3484047"/>
            <a:ext cx="6373586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等线" panose="02010600030101010101" pitchFamily="2" charset="-122"/>
              </a:rPr>
              <a:t>Further </a:t>
            </a:r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study within a coupled model is </a:t>
            </a:r>
            <a:r>
              <a:rPr lang="en-US" altLang="zh-CN" dirty="0">
                <a:latin typeface="Times New Roman" panose="02020603050405020304" pitchFamily="18" charset="0"/>
                <a:ea typeface="等线" panose="02010600030101010101" pitchFamily="2" charset="-122"/>
              </a:rPr>
              <a:t>underway …</a:t>
            </a:r>
            <a:endParaRPr lang="zh-CN" altLang="zh-CN" sz="1800" dirty="0">
              <a:effectLst/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32150DBD-72C8-4825-A14B-D0B33C1C1A79}"/>
              </a:ext>
            </a:extLst>
          </p:cNvPr>
          <p:cNvSpPr txBox="1">
            <a:spLocks/>
          </p:cNvSpPr>
          <p:nvPr/>
        </p:nvSpPr>
        <p:spPr>
          <a:xfrm>
            <a:off x="213226" y="3046162"/>
            <a:ext cx="6713594" cy="6669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Lucida Fax" panose="02060602050505020204" pitchFamily="18" charset="0"/>
              </a:rPr>
              <a:t>Next step …</a:t>
            </a:r>
          </a:p>
        </p:txBody>
      </p:sp>
    </p:spTree>
    <p:extLst>
      <p:ext uri="{BB962C8B-B14F-4D97-AF65-F5344CB8AC3E}">
        <p14:creationId xmlns:p14="http://schemas.microsoft.com/office/powerpoint/2010/main" val="3749226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E9040C1D-7743-4272-8672-83D4364840EE}"/>
              </a:ext>
            </a:extLst>
          </p:cNvPr>
          <p:cNvSpPr txBox="1">
            <a:spLocks/>
          </p:cNvSpPr>
          <p:nvPr/>
        </p:nvSpPr>
        <p:spPr>
          <a:xfrm>
            <a:off x="51973" y="43602"/>
            <a:ext cx="8423811" cy="53453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Groundwater &amp; groundwater dependent ecosystem </a:t>
            </a:r>
            <a:r>
              <a:rPr lang="en-US" altLang="zh-CN" sz="2667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(GDE)</a:t>
            </a:r>
            <a:endParaRPr lang="zh-CN" altLang="en-US" sz="2667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09026E2-86B1-4436-9378-65085C8631FA}"/>
              </a:ext>
            </a:extLst>
          </p:cNvPr>
          <p:cNvSpPr txBox="1"/>
          <p:nvPr/>
        </p:nvSpPr>
        <p:spPr>
          <a:xfrm>
            <a:off x="3802750" y="1380172"/>
            <a:ext cx="51870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Groundwater supports over 30% of total water consumption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F42AB45-5658-48A9-A9BC-BAE6FBB71F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63" y="735559"/>
            <a:ext cx="3234910" cy="318930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A02F74F-CFEF-42AD-85B3-B578FAFD808F}"/>
              </a:ext>
            </a:extLst>
          </p:cNvPr>
          <p:cNvSpPr txBox="1"/>
          <p:nvPr/>
        </p:nvSpPr>
        <p:spPr>
          <a:xfrm>
            <a:off x="526566" y="510390"/>
            <a:ext cx="36348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Groundwater a</a:t>
            </a:r>
            <a:r>
              <a:rPr lang="zh-CN" altLang="en-US" dirty="0">
                <a:latin typeface="Times" panose="02020603050405020304" pitchFamily="18" charset="0"/>
                <a:cs typeface="Times" panose="02020603050405020304" pitchFamily="18" charset="0"/>
              </a:rPr>
              <a:t>quifer </a:t>
            </a: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in Australia</a:t>
            </a:r>
            <a:r>
              <a:rPr lang="zh-CN" altLang="en-US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endParaRPr lang="en-US" altLang="zh-CN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8916F08-5887-44C3-A035-7E932C477336}"/>
              </a:ext>
            </a:extLst>
          </p:cNvPr>
          <p:cNvSpPr/>
          <p:nvPr/>
        </p:nvSpPr>
        <p:spPr>
          <a:xfrm>
            <a:off x="168015" y="3164219"/>
            <a:ext cx="2216075" cy="801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B9EEF6D-2950-4382-8554-7A3FAD7476C4}"/>
              </a:ext>
            </a:extLst>
          </p:cNvPr>
          <p:cNvSpPr/>
          <p:nvPr/>
        </p:nvSpPr>
        <p:spPr>
          <a:xfrm>
            <a:off x="451263" y="3328209"/>
            <a:ext cx="2216075" cy="4364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AA17887-2607-4B97-BB84-7EC1E1E12F41}"/>
              </a:ext>
            </a:extLst>
          </p:cNvPr>
          <p:cNvSpPr txBox="1"/>
          <p:nvPr/>
        </p:nvSpPr>
        <p:spPr>
          <a:xfrm>
            <a:off x="741908" y="3058414"/>
            <a:ext cx="18089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5E9CC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</a:t>
            </a:r>
            <a:r>
              <a:rPr lang="zh-CN" altLang="en-US" sz="1200" b="1" dirty="0">
                <a:solidFill>
                  <a:srgbClr val="5E9CC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ark blue </a:t>
            </a:r>
            <a:r>
              <a:rPr lang="zh-CN" altLang="en-US" sz="1200" dirty="0">
                <a:latin typeface="Times" panose="02020603050405020304" pitchFamily="18" charset="0"/>
                <a:cs typeface="Times" panose="02020603050405020304" pitchFamily="18" charset="0"/>
              </a:rPr>
              <a:t>and</a:t>
            </a:r>
            <a:r>
              <a:rPr lang="zh-CN" altLang="en-US" sz="1200" dirty="0">
                <a:solidFill>
                  <a:srgbClr val="5E9CC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zh-CN" altLang="en-US" sz="1200" b="1" dirty="0">
                <a:solidFill>
                  <a:srgbClr val="649C3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green</a:t>
            </a:r>
            <a:r>
              <a:rPr lang="zh-CN" altLang="en-US" sz="1200" dirty="0">
                <a:solidFill>
                  <a:srgbClr val="5E9CC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n-US" altLang="zh-CN" sz="1200" dirty="0">
                <a:latin typeface="Times" panose="02020603050405020304" pitchFamily="18" charset="0"/>
                <a:cs typeface="Times" panose="02020603050405020304" pitchFamily="18" charset="0"/>
              </a:rPr>
              <a:t>are </a:t>
            </a:r>
            <a:r>
              <a:rPr lang="zh-CN" altLang="en-US" sz="1200" dirty="0">
                <a:latin typeface="Times" panose="02020603050405020304" pitchFamily="18" charset="0"/>
                <a:cs typeface="Times" panose="02020603050405020304" pitchFamily="18" charset="0"/>
              </a:rPr>
              <a:t>most productive aquifers </a:t>
            </a:r>
          </a:p>
        </p:txBody>
      </p:sp>
    </p:spTree>
    <p:extLst>
      <p:ext uri="{BB962C8B-B14F-4D97-AF65-F5344CB8AC3E}">
        <p14:creationId xmlns:p14="http://schemas.microsoft.com/office/powerpoint/2010/main" val="1254448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E9040C1D-7743-4272-8672-83D4364840EE}"/>
              </a:ext>
            </a:extLst>
          </p:cNvPr>
          <p:cNvSpPr txBox="1">
            <a:spLocks/>
          </p:cNvSpPr>
          <p:nvPr/>
        </p:nvSpPr>
        <p:spPr>
          <a:xfrm>
            <a:off x="51973" y="43602"/>
            <a:ext cx="8423811" cy="53453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Groundwater &amp; groundwater dependent ecosystem </a:t>
            </a:r>
            <a:r>
              <a:rPr lang="en-US" altLang="zh-CN" sz="2667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(GDE)</a:t>
            </a:r>
            <a:endParaRPr lang="zh-CN" altLang="en-US" sz="2667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09026E2-86B1-4436-9378-65085C8631FA}"/>
              </a:ext>
            </a:extLst>
          </p:cNvPr>
          <p:cNvSpPr txBox="1"/>
          <p:nvPr/>
        </p:nvSpPr>
        <p:spPr>
          <a:xfrm>
            <a:off x="3802750" y="1380172"/>
            <a:ext cx="51870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Groundwater supports over 30% of total water consumption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F42AB45-5658-48A9-A9BC-BAE6FBB71F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63" y="735559"/>
            <a:ext cx="3234910" cy="3189302"/>
          </a:xfrm>
          <a:prstGeom prst="rect">
            <a:avLst/>
          </a:prstGeom>
        </p:spPr>
      </p:pic>
      <p:pic>
        <p:nvPicPr>
          <p:cNvPr id="21" name="Picture 4" descr="Diagram&#10;&#10;Description automatically generated">
            <a:extLst>
              <a:ext uri="{FF2B5EF4-FFF2-40B4-BE49-F238E27FC236}">
                <a16:creationId xmlns:a16="http://schemas.microsoft.com/office/drawing/2014/main" id="{A3A81AED-B0BB-4CCC-8098-CA1D3956D1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857" y="3888590"/>
            <a:ext cx="6878307" cy="179894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A02F74F-CFEF-42AD-85B3-B578FAFD808F}"/>
              </a:ext>
            </a:extLst>
          </p:cNvPr>
          <p:cNvSpPr txBox="1"/>
          <p:nvPr/>
        </p:nvSpPr>
        <p:spPr>
          <a:xfrm>
            <a:off x="526566" y="510390"/>
            <a:ext cx="36348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Groundwater a</a:t>
            </a:r>
            <a:r>
              <a:rPr lang="zh-CN" altLang="en-US" dirty="0">
                <a:latin typeface="Times" panose="02020603050405020304" pitchFamily="18" charset="0"/>
                <a:cs typeface="Times" panose="02020603050405020304" pitchFamily="18" charset="0"/>
              </a:rPr>
              <a:t>quifer </a:t>
            </a: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in Australia</a:t>
            </a:r>
            <a:r>
              <a:rPr lang="zh-CN" altLang="en-US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endParaRPr lang="en-US" altLang="zh-CN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8916F08-5887-44C3-A035-7E932C477336}"/>
              </a:ext>
            </a:extLst>
          </p:cNvPr>
          <p:cNvSpPr/>
          <p:nvPr/>
        </p:nvSpPr>
        <p:spPr>
          <a:xfrm>
            <a:off x="168015" y="3164219"/>
            <a:ext cx="2216075" cy="801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B9EEF6D-2950-4382-8554-7A3FAD7476C4}"/>
              </a:ext>
            </a:extLst>
          </p:cNvPr>
          <p:cNvSpPr/>
          <p:nvPr/>
        </p:nvSpPr>
        <p:spPr>
          <a:xfrm>
            <a:off x="451263" y="3328209"/>
            <a:ext cx="2216075" cy="4364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AA17887-2607-4B97-BB84-7EC1E1E12F41}"/>
              </a:ext>
            </a:extLst>
          </p:cNvPr>
          <p:cNvSpPr txBox="1"/>
          <p:nvPr/>
        </p:nvSpPr>
        <p:spPr>
          <a:xfrm>
            <a:off x="741908" y="3058414"/>
            <a:ext cx="18089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5E9CC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</a:t>
            </a:r>
            <a:r>
              <a:rPr lang="zh-CN" altLang="en-US" sz="1200" b="1" dirty="0">
                <a:solidFill>
                  <a:srgbClr val="5E9CC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ark blue </a:t>
            </a:r>
            <a:r>
              <a:rPr lang="zh-CN" altLang="en-US" sz="1200" dirty="0">
                <a:latin typeface="Times" panose="02020603050405020304" pitchFamily="18" charset="0"/>
                <a:cs typeface="Times" panose="02020603050405020304" pitchFamily="18" charset="0"/>
              </a:rPr>
              <a:t>and</a:t>
            </a:r>
            <a:r>
              <a:rPr lang="zh-CN" altLang="en-US" sz="1200" dirty="0">
                <a:solidFill>
                  <a:srgbClr val="5E9CC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zh-CN" altLang="en-US" sz="1200" b="1" dirty="0">
                <a:solidFill>
                  <a:srgbClr val="649C3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green</a:t>
            </a:r>
            <a:r>
              <a:rPr lang="zh-CN" altLang="en-US" sz="1200" dirty="0">
                <a:solidFill>
                  <a:srgbClr val="5E9CC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n-US" altLang="zh-CN" sz="1200" dirty="0">
                <a:latin typeface="Times" panose="02020603050405020304" pitchFamily="18" charset="0"/>
                <a:cs typeface="Times" panose="02020603050405020304" pitchFamily="18" charset="0"/>
              </a:rPr>
              <a:t>are </a:t>
            </a:r>
            <a:r>
              <a:rPr lang="zh-CN" altLang="en-US" sz="1200" dirty="0">
                <a:latin typeface="Times" panose="02020603050405020304" pitchFamily="18" charset="0"/>
                <a:cs typeface="Times" panose="02020603050405020304" pitchFamily="18" charset="0"/>
              </a:rPr>
              <a:t>most productive aquifers 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3A32732-1E7B-46EE-BE8B-2367C9ACDF9F}"/>
              </a:ext>
            </a:extLst>
          </p:cNvPr>
          <p:cNvSpPr txBox="1"/>
          <p:nvPr/>
        </p:nvSpPr>
        <p:spPr>
          <a:xfrm>
            <a:off x="3969421" y="3519258"/>
            <a:ext cx="1811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Australian </a:t>
            </a:r>
            <a:r>
              <a:rPr lang="en-US" altLang="zh-CN" sz="1800" dirty="0">
                <a:latin typeface="Times" panose="02020603050405020304" pitchFamily="18" charset="0"/>
                <a:ea typeface="Cambria" panose="02040503050406030204" pitchFamily="18" charset="0"/>
                <a:cs typeface="Times" panose="02020603050405020304" pitchFamily="18" charset="0"/>
              </a:rPr>
              <a:t>GDEs</a:t>
            </a:r>
            <a:endParaRPr lang="en-US" altLang="zh-CN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19078C1-A79D-44AF-AA65-DF5D30100E95}"/>
              </a:ext>
            </a:extLst>
          </p:cNvPr>
          <p:cNvSpPr txBox="1"/>
          <p:nvPr/>
        </p:nvSpPr>
        <p:spPr>
          <a:xfrm>
            <a:off x="3811611" y="1944168"/>
            <a:ext cx="51693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" panose="02020603050405020304" pitchFamily="18" charset="0"/>
                <a:cs typeface="Times" panose="02020603050405020304" pitchFamily="18" charset="0"/>
              </a:rPr>
              <a:t>34% of Australia</a:t>
            </a: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’</a:t>
            </a:r>
            <a:r>
              <a:rPr lang="zh-CN" altLang="en-US" dirty="0">
                <a:latin typeface="Times" panose="02020603050405020304" pitchFamily="18" charset="0"/>
                <a:cs typeface="Times" panose="02020603050405020304" pitchFamily="18" charset="0"/>
              </a:rPr>
              <a:t>s landscape contains </a:t>
            </a:r>
            <a:r>
              <a:rPr lang="en-GB" altLang="zh-CN" dirty="0">
                <a:latin typeface="Times" panose="02020603050405020304" pitchFamily="18" charset="0"/>
                <a:cs typeface="Times" panose="02020603050405020304" pitchFamily="18" charset="0"/>
              </a:rPr>
              <a:t>GDEs </a:t>
            </a: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and</a:t>
            </a:r>
            <a:r>
              <a:rPr lang="zh-CN" altLang="en-US" dirty="0">
                <a:latin typeface="Times" panose="02020603050405020304" pitchFamily="18" charset="0"/>
                <a:cs typeface="Times" panose="02020603050405020304" pitchFamily="18" charset="0"/>
              </a:rPr>
              <a:t> 5% </a:t>
            </a: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of them heavily rely on</a:t>
            </a:r>
            <a:r>
              <a:rPr lang="zh-CN" altLang="en-US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n-GB" altLang="zh-CN" dirty="0">
                <a:latin typeface="Times" panose="02020603050405020304" pitchFamily="18" charset="0"/>
                <a:cs typeface="Times" panose="02020603050405020304" pitchFamily="18" charset="0"/>
              </a:rPr>
              <a:t>groundwater</a:t>
            </a:r>
            <a:endParaRPr lang="en-US" altLang="zh-CN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" panose="02020603050405020304" pitchFamily="18" charset="0"/>
                <a:cs typeface="Times" panose="02020603050405020304" pitchFamily="18" charset="0"/>
              </a:rPr>
              <a:t>As drought occurs, the usage of groundwater increases for both human and terrestrial ecosystem</a:t>
            </a:r>
            <a:endParaRPr lang="zh-CN" alt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72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nual Rainfall - Total for Australia from 1980">
            <a:extLst>
              <a:ext uri="{FF2B5EF4-FFF2-40B4-BE49-F238E27FC236}">
                <a16:creationId xmlns:a16="http://schemas.microsoft.com/office/drawing/2014/main" id="{5BA32A39-4A2A-4FBE-840D-9D3F6F2429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" r="23977" b="2380"/>
          <a:stretch/>
        </p:blipFill>
        <p:spPr bwMode="auto">
          <a:xfrm>
            <a:off x="598876" y="603614"/>
            <a:ext cx="3154793" cy="288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508CD3-E8CD-4D28-975A-85335F3C6E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92" b="27570"/>
          <a:stretch/>
        </p:blipFill>
        <p:spPr>
          <a:xfrm>
            <a:off x="5850796" y="5244293"/>
            <a:ext cx="2808000" cy="35564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1F6589C-06B5-46D3-BD62-D8BF4D534E67}"/>
              </a:ext>
            </a:extLst>
          </p:cNvPr>
          <p:cNvPicPr/>
          <p:nvPr/>
        </p:nvPicPr>
        <p:blipFill rotWithShape="1">
          <a:blip r:embed="rId5"/>
          <a:srcRect l="7856" t="16221" r="2195" b="21301"/>
          <a:stretch/>
        </p:blipFill>
        <p:spPr bwMode="auto">
          <a:xfrm>
            <a:off x="4559077" y="928428"/>
            <a:ext cx="3789828" cy="199668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矩形 8">
            <a:extLst>
              <a:ext uri="{FF2B5EF4-FFF2-40B4-BE49-F238E27FC236}">
                <a16:creationId xmlns:a16="http://schemas.microsoft.com/office/drawing/2014/main" id="{62B80704-1FB3-4FCA-96D7-FC44839DFD4A}"/>
              </a:ext>
            </a:extLst>
          </p:cNvPr>
          <p:cNvSpPr/>
          <p:nvPr/>
        </p:nvSpPr>
        <p:spPr>
          <a:xfrm>
            <a:off x="5030476" y="1037152"/>
            <a:ext cx="1446204" cy="15850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b="1" dirty="0">
              <a:solidFill>
                <a:srgbClr val="FF0000"/>
              </a:solidFill>
            </a:endParaRPr>
          </a:p>
        </p:txBody>
      </p:sp>
      <p:sp>
        <p:nvSpPr>
          <p:cNvPr id="17" name="矩形 8">
            <a:extLst>
              <a:ext uri="{FF2B5EF4-FFF2-40B4-BE49-F238E27FC236}">
                <a16:creationId xmlns:a16="http://schemas.microsoft.com/office/drawing/2014/main" id="{B1CD152C-441D-4FB2-A6D9-5E6439A3E05D}"/>
              </a:ext>
            </a:extLst>
          </p:cNvPr>
          <p:cNvSpPr/>
          <p:nvPr/>
        </p:nvSpPr>
        <p:spPr>
          <a:xfrm>
            <a:off x="7620417" y="1037152"/>
            <a:ext cx="509591" cy="15850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>
              <a:solidFill>
                <a:srgbClr val="FF0000"/>
              </a:solidFill>
            </a:endParaRPr>
          </a:p>
        </p:txBody>
      </p:sp>
      <p:sp>
        <p:nvSpPr>
          <p:cNvPr id="18" name="TextBox 32">
            <a:extLst>
              <a:ext uri="{FF2B5EF4-FFF2-40B4-BE49-F238E27FC236}">
                <a16:creationId xmlns:a16="http://schemas.microsoft.com/office/drawing/2014/main" id="{941FED28-D4D5-4297-A393-3AC06BBEE7EA}"/>
              </a:ext>
            </a:extLst>
          </p:cNvPr>
          <p:cNvSpPr txBox="1"/>
          <p:nvPr/>
        </p:nvSpPr>
        <p:spPr>
          <a:xfrm>
            <a:off x="5155235" y="1184473"/>
            <a:ext cx="1298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M</a:t>
            </a:r>
            <a:r>
              <a:rPr lang="en-US" altLang="zh-CN" sz="1400" dirty="0">
                <a:latin typeface="Times" panose="02020603050405020304" pitchFamily="18" charset="0"/>
                <a:cs typeface="Times" panose="02020603050405020304" pitchFamily="18" charset="0"/>
              </a:rPr>
              <a:t>illennium</a:t>
            </a:r>
          </a:p>
          <a:p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Drought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9950FCB-A8D9-4F88-AE48-1FE9A2188EAB}"/>
              </a:ext>
            </a:extLst>
          </p:cNvPr>
          <p:cNvSpPr txBox="1"/>
          <p:nvPr/>
        </p:nvSpPr>
        <p:spPr>
          <a:xfrm>
            <a:off x="7559059" y="1144205"/>
            <a:ext cx="8746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" panose="02020603050405020304" pitchFamily="18" charset="0"/>
                <a:cs typeface="Times" panose="02020603050405020304" pitchFamily="18" charset="0"/>
              </a:rPr>
              <a:t>Recent </a:t>
            </a:r>
          </a:p>
          <a:p>
            <a:r>
              <a:rPr lang="en-US" altLang="zh-CN" sz="1400" dirty="0">
                <a:latin typeface="Times" panose="02020603050405020304" pitchFamily="18" charset="0"/>
                <a:cs typeface="Times" panose="02020603050405020304" pitchFamily="18" charset="0"/>
              </a:rPr>
              <a:t>Drought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2DF122C-AD35-4DA2-8DE4-43DD4A477CDA}"/>
              </a:ext>
            </a:extLst>
          </p:cNvPr>
          <p:cNvSpPr txBox="1"/>
          <p:nvPr/>
        </p:nvSpPr>
        <p:spPr>
          <a:xfrm>
            <a:off x="5199677" y="609795"/>
            <a:ext cx="2693862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Precipitation anomaly (mm yr</a:t>
            </a:r>
            <a:r>
              <a:rPr lang="en-US" altLang="zh-CN" sz="1500" baseline="30000" dirty="0">
                <a:latin typeface="Times" panose="02020603050405020304" pitchFamily="18" charset="0"/>
                <a:cs typeface="Times" panose="02020603050405020304" pitchFamily="18" charset="0"/>
              </a:rPr>
              <a:t>-1</a:t>
            </a:r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) </a:t>
            </a:r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A54E2E65-3A1F-4462-9EB5-9CD8D637565A}"/>
              </a:ext>
            </a:extLst>
          </p:cNvPr>
          <p:cNvSpPr txBox="1">
            <a:spLocks/>
          </p:cNvSpPr>
          <p:nvPr/>
        </p:nvSpPr>
        <p:spPr>
          <a:xfrm>
            <a:off x="1" y="30019"/>
            <a:ext cx="5583290" cy="6648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Droughts &amp; heatwaves in SE Australia</a:t>
            </a:r>
            <a:endParaRPr lang="zh-CN" altLang="en-US" sz="2667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3B619E-7D79-4D77-B993-A516C64AA0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8767" b="92630"/>
          <a:stretch/>
        </p:blipFill>
        <p:spPr>
          <a:xfrm>
            <a:off x="1630649" y="4025779"/>
            <a:ext cx="3656384" cy="24723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58C56B9-670C-44B7-82DC-4B569FD2C72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23" t="5174" r="10056" b="67608"/>
          <a:stretch/>
        </p:blipFill>
        <p:spPr>
          <a:xfrm>
            <a:off x="2811318" y="4261504"/>
            <a:ext cx="3168000" cy="37972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FF8A926-3B61-46BD-8817-DE08EACE540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06" t="3934" r="15035" b="75270"/>
          <a:stretch/>
        </p:blipFill>
        <p:spPr>
          <a:xfrm>
            <a:off x="3544637" y="4661468"/>
            <a:ext cx="3617694" cy="21462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B527A78-3EF4-4E28-9938-8F2D097143A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46050"/>
          <a:stretch/>
        </p:blipFill>
        <p:spPr>
          <a:xfrm>
            <a:off x="4656792" y="4882718"/>
            <a:ext cx="3745849" cy="346953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1895FD4B-1025-446C-A825-EF0473C1B70A}"/>
              </a:ext>
            </a:extLst>
          </p:cNvPr>
          <p:cNvSpPr/>
          <p:nvPr/>
        </p:nvSpPr>
        <p:spPr>
          <a:xfrm rot="253336">
            <a:off x="2680257" y="2110901"/>
            <a:ext cx="982084" cy="94635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3B7B3317-A216-42CF-AD06-B27F9350EA35}"/>
              </a:ext>
            </a:extLst>
          </p:cNvPr>
          <p:cNvSpPr/>
          <p:nvPr/>
        </p:nvSpPr>
        <p:spPr>
          <a:xfrm rot="1409392">
            <a:off x="3999863" y="984662"/>
            <a:ext cx="790815" cy="1579494"/>
          </a:xfrm>
          <a:prstGeom prst="triangle">
            <a:avLst>
              <a:gd name="adj" fmla="val 1492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D0B6103-4699-47D9-8FE2-AAFD410FEADA}"/>
              </a:ext>
            </a:extLst>
          </p:cNvPr>
          <p:cNvCxnSpPr>
            <a:cxnSpLocks/>
          </p:cNvCxnSpPr>
          <p:nvPr/>
        </p:nvCxnSpPr>
        <p:spPr>
          <a:xfrm>
            <a:off x="1075901" y="4073868"/>
            <a:ext cx="5142040" cy="158349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952156E3-4AEC-4E50-9162-042C124118B3}"/>
              </a:ext>
            </a:extLst>
          </p:cNvPr>
          <p:cNvCxnSpPr>
            <a:cxnSpLocks/>
          </p:cNvCxnSpPr>
          <p:nvPr/>
        </p:nvCxnSpPr>
        <p:spPr>
          <a:xfrm flipH="1">
            <a:off x="1079877" y="4150590"/>
            <a:ext cx="255181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2FF48B6C-1AFA-4EE4-9B0C-F8C32552EB37}"/>
              </a:ext>
            </a:extLst>
          </p:cNvPr>
          <p:cNvCxnSpPr>
            <a:cxnSpLocks/>
          </p:cNvCxnSpPr>
          <p:nvPr/>
        </p:nvCxnSpPr>
        <p:spPr>
          <a:xfrm flipH="1">
            <a:off x="1959657" y="4428678"/>
            <a:ext cx="255181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4597F9B6-30AB-497D-B64E-A3923AA9F317}"/>
              </a:ext>
            </a:extLst>
          </p:cNvPr>
          <p:cNvCxnSpPr>
            <a:cxnSpLocks/>
          </p:cNvCxnSpPr>
          <p:nvPr/>
        </p:nvCxnSpPr>
        <p:spPr>
          <a:xfrm flipH="1">
            <a:off x="3106430" y="4778005"/>
            <a:ext cx="255181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41ED425B-E4D1-48D9-9D43-F098E31C1261}"/>
              </a:ext>
            </a:extLst>
          </p:cNvPr>
          <p:cNvCxnSpPr>
            <a:cxnSpLocks/>
          </p:cNvCxnSpPr>
          <p:nvPr/>
        </p:nvCxnSpPr>
        <p:spPr>
          <a:xfrm flipH="1">
            <a:off x="3999274" y="5051864"/>
            <a:ext cx="255181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45FE994C-46A6-415A-B60D-9409AE9AF05B}"/>
              </a:ext>
            </a:extLst>
          </p:cNvPr>
          <p:cNvCxnSpPr>
            <a:cxnSpLocks/>
          </p:cNvCxnSpPr>
          <p:nvPr/>
        </p:nvCxnSpPr>
        <p:spPr>
          <a:xfrm flipH="1">
            <a:off x="5375409" y="5483988"/>
            <a:ext cx="255181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E4D0EBBB-ED35-40FD-9248-AB203838BADF}"/>
              </a:ext>
            </a:extLst>
          </p:cNvPr>
          <p:cNvSpPr txBox="1"/>
          <p:nvPr/>
        </p:nvSpPr>
        <p:spPr>
          <a:xfrm>
            <a:off x="635176" y="4012090"/>
            <a:ext cx="679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cs typeface="Times" panose="02020603050405020304" pitchFamily="18" charset="0"/>
              </a:rPr>
              <a:t>2009</a:t>
            </a:r>
            <a:endParaRPr lang="zh-CN" altLang="en-US" sz="1200" b="1" dirty="0">
              <a:cs typeface="Times" panose="0202060305040502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1105B2E7-62E2-48AF-A821-1A84B376EFAD}"/>
              </a:ext>
            </a:extLst>
          </p:cNvPr>
          <p:cNvSpPr txBox="1"/>
          <p:nvPr/>
        </p:nvSpPr>
        <p:spPr>
          <a:xfrm>
            <a:off x="1519077" y="4310353"/>
            <a:ext cx="679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cs typeface="Times" panose="02020603050405020304" pitchFamily="18" charset="0"/>
              </a:rPr>
              <a:t>2013</a:t>
            </a:r>
            <a:endParaRPr lang="zh-CN" altLang="en-US" sz="1200" b="1" dirty="0">
              <a:cs typeface="Times" panose="0202060305040502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15589455-E0BE-455B-B5BF-427CDB1F4A97}"/>
              </a:ext>
            </a:extLst>
          </p:cNvPr>
          <p:cNvSpPr txBox="1"/>
          <p:nvPr/>
        </p:nvSpPr>
        <p:spPr>
          <a:xfrm>
            <a:off x="2649996" y="4640928"/>
            <a:ext cx="679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cs typeface="Times" panose="02020603050405020304" pitchFamily="18" charset="0"/>
              </a:rPr>
              <a:t>2017</a:t>
            </a:r>
            <a:endParaRPr lang="zh-CN" altLang="en-US" sz="1200" b="1" dirty="0">
              <a:cs typeface="Times" panose="0202060305040502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CBE7E634-128B-4FE6-942D-9797CDDEA4A7}"/>
              </a:ext>
            </a:extLst>
          </p:cNvPr>
          <p:cNvSpPr txBox="1"/>
          <p:nvPr/>
        </p:nvSpPr>
        <p:spPr>
          <a:xfrm>
            <a:off x="3361610" y="4918465"/>
            <a:ext cx="7310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cs typeface="Times" panose="02020603050405020304" pitchFamily="18" charset="0"/>
              </a:rPr>
              <a:t>2019.01 </a:t>
            </a:r>
            <a:endParaRPr lang="zh-CN" altLang="en-US" sz="1200" b="1" dirty="0">
              <a:cs typeface="Times" panose="02020603050405020304" pitchFamily="18" charset="0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8F1C2C5-04F4-4ABE-B9DD-79842B8E5A85}"/>
              </a:ext>
            </a:extLst>
          </p:cNvPr>
          <p:cNvSpPr txBox="1"/>
          <p:nvPr/>
        </p:nvSpPr>
        <p:spPr>
          <a:xfrm>
            <a:off x="4724275" y="5342925"/>
            <a:ext cx="776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cs typeface="Times" panose="02020603050405020304" pitchFamily="18" charset="0"/>
              </a:rPr>
              <a:t>2019.12 </a:t>
            </a:r>
            <a:endParaRPr lang="zh-CN" altLang="en-US" sz="1200" b="1" dirty="0">
              <a:cs typeface="Times" panose="02020603050405020304" pitchFamily="18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F0165480-55A6-4101-8928-2DBE8E4B331A}"/>
              </a:ext>
            </a:extLst>
          </p:cNvPr>
          <p:cNvSpPr/>
          <p:nvPr/>
        </p:nvSpPr>
        <p:spPr>
          <a:xfrm>
            <a:off x="3601727" y="4031095"/>
            <a:ext cx="1705529" cy="18123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D4855F52-89DB-489A-ABC2-01994884A831}"/>
              </a:ext>
            </a:extLst>
          </p:cNvPr>
          <p:cNvSpPr/>
          <p:nvPr/>
        </p:nvSpPr>
        <p:spPr>
          <a:xfrm>
            <a:off x="3491074" y="4255271"/>
            <a:ext cx="546454" cy="1950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0CA594FB-9788-4985-957E-7AEAF1A48F73}"/>
              </a:ext>
            </a:extLst>
          </p:cNvPr>
          <p:cNvSpPr/>
          <p:nvPr/>
        </p:nvSpPr>
        <p:spPr>
          <a:xfrm>
            <a:off x="3601727" y="4672100"/>
            <a:ext cx="949008" cy="16878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5EC7451E-E343-46ED-A23B-75969BC70CF2}"/>
              </a:ext>
            </a:extLst>
          </p:cNvPr>
          <p:cNvSpPr/>
          <p:nvPr/>
        </p:nvSpPr>
        <p:spPr>
          <a:xfrm>
            <a:off x="6549787" y="4865444"/>
            <a:ext cx="1588744" cy="18902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74CC98EC-9FEC-439B-AC14-AFB264A8F33B}"/>
              </a:ext>
            </a:extLst>
          </p:cNvPr>
          <p:cNvSpPr/>
          <p:nvPr/>
        </p:nvSpPr>
        <p:spPr>
          <a:xfrm>
            <a:off x="7458581" y="5396086"/>
            <a:ext cx="1035694" cy="19720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F54DF65E-D690-4CC0-8832-F7F8FED1CD29}"/>
              </a:ext>
            </a:extLst>
          </p:cNvPr>
          <p:cNvSpPr txBox="1"/>
          <p:nvPr/>
        </p:nvSpPr>
        <p:spPr>
          <a:xfrm>
            <a:off x="994144" y="2921902"/>
            <a:ext cx="1577447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latin typeface="Times" panose="02020603050405020304" pitchFamily="18" charset="0"/>
                <a:cs typeface="Times" panose="02020603050405020304" pitchFamily="18" charset="0"/>
              </a:rPr>
              <a:t>Trend in total rainfall</a:t>
            </a:r>
          </a:p>
          <a:p>
            <a:pPr algn="ctr"/>
            <a:r>
              <a:rPr lang="en-US" altLang="zh-CN" sz="1200" dirty="0">
                <a:latin typeface="Times" panose="02020603050405020304" pitchFamily="18" charset="0"/>
                <a:cs typeface="Times" panose="02020603050405020304" pitchFamily="18" charset="0"/>
              </a:rPr>
              <a:t>(1980-2020)</a:t>
            </a:r>
          </a:p>
        </p:txBody>
      </p:sp>
      <p:sp>
        <p:nvSpPr>
          <p:cNvPr id="60" name="标题 1">
            <a:extLst>
              <a:ext uri="{FF2B5EF4-FFF2-40B4-BE49-F238E27FC236}">
                <a16:creationId xmlns:a16="http://schemas.microsoft.com/office/drawing/2014/main" id="{1E15A8E3-DB9E-498D-A6D3-23D171322DBB}"/>
              </a:ext>
            </a:extLst>
          </p:cNvPr>
          <p:cNvSpPr txBox="1">
            <a:spLocks/>
          </p:cNvSpPr>
          <p:nvPr/>
        </p:nvSpPr>
        <p:spPr>
          <a:xfrm>
            <a:off x="4767314" y="3533533"/>
            <a:ext cx="3025212" cy="29826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i="1" u="sng" dirty="0">
                <a:solidFill>
                  <a:srgbClr val="C00000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Heatwaves in news</a:t>
            </a:r>
            <a:endParaRPr lang="zh-CN" altLang="en-US" sz="2400" i="1" u="sng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3F64237-5C5A-4D22-AA00-859A45786551}"/>
              </a:ext>
            </a:extLst>
          </p:cNvPr>
          <p:cNvSpPr txBox="1"/>
          <p:nvPr/>
        </p:nvSpPr>
        <p:spPr>
          <a:xfrm>
            <a:off x="7446658" y="2977376"/>
            <a:ext cx="101822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2017-2019</a:t>
            </a:r>
            <a:endParaRPr lang="zh-CN" altLang="en-US" sz="15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CCAE9C3-883E-49BD-B7F3-6DB9E7F27FD1}"/>
              </a:ext>
            </a:extLst>
          </p:cNvPr>
          <p:cNvSpPr txBox="1"/>
          <p:nvPr/>
        </p:nvSpPr>
        <p:spPr>
          <a:xfrm>
            <a:off x="5234608" y="2986889"/>
            <a:ext cx="101822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2001-2009</a:t>
            </a:r>
            <a:endParaRPr lang="zh-CN" altLang="en-US" sz="15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433A030F-6E5B-41E3-90C0-7D7901DC610A}"/>
              </a:ext>
            </a:extLst>
          </p:cNvPr>
          <p:cNvCxnSpPr/>
          <p:nvPr/>
        </p:nvCxnSpPr>
        <p:spPr>
          <a:xfrm>
            <a:off x="5752900" y="2612057"/>
            <a:ext cx="0" cy="40580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CB635197-0E11-4E3A-96E4-21DF0D4039B7}"/>
              </a:ext>
            </a:extLst>
          </p:cNvPr>
          <p:cNvCxnSpPr/>
          <p:nvPr/>
        </p:nvCxnSpPr>
        <p:spPr>
          <a:xfrm>
            <a:off x="7879705" y="2607203"/>
            <a:ext cx="0" cy="40580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589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981E033D-407E-45DE-B1DD-95B338FAA512}"/>
              </a:ext>
            </a:extLst>
          </p:cNvPr>
          <p:cNvSpPr txBox="1">
            <a:spLocks/>
          </p:cNvSpPr>
          <p:nvPr/>
        </p:nvSpPr>
        <p:spPr>
          <a:xfrm>
            <a:off x="103600" y="839466"/>
            <a:ext cx="8936800" cy="129474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Times" panose="02020603050405020304" pitchFamily="18" charset="0"/>
                <a:cs typeface="Times" panose="02020603050405020304" pitchFamily="18" charset="0"/>
              </a:rPr>
              <a:t>How does groundwater influence vegetation during droughts?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Times" panose="02020603050405020304" pitchFamily="18" charset="0"/>
                <a:cs typeface="Times" panose="02020603050405020304" pitchFamily="18" charset="0"/>
              </a:rPr>
              <a:t>Can groundwater mitigate the heat stress on vegetation during heatwaves? </a:t>
            </a:r>
          </a:p>
        </p:txBody>
      </p:sp>
      <p:sp>
        <p:nvSpPr>
          <p:cNvPr id="47" name="标题 1">
            <a:extLst>
              <a:ext uri="{FF2B5EF4-FFF2-40B4-BE49-F238E27FC236}">
                <a16:creationId xmlns:a16="http://schemas.microsoft.com/office/drawing/2014/main" id="{B9007710-D809-4112-91A5-2D989347BBE1}"/>
              </a:ext>
            </a:extLst>
          </p:cNvPr>
          <p:cNvSpPr txBox="1">
            <a:spLocks/>
          </p:cNvSpPr>
          <p:nvPr/>
        </p:nvSpPr>
        <p:spPr>
          <a:xfrm>
            <a:off x="0" y="143367"/>
            <a:ext cx="5884605" cy="56443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Two key questions</a:t>
            </a:r>
            <a:endParaRPr lang="zh-CN" altLang="en-US" sz="2667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533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981E033D-407E-45DE-B1DD-95B338FAA512}"/>
              </a:ext>
            </a:extLst>
          </p:cNvPr>
          <p:cNvSpPr txBox="1">
            <a:spLocks/>
          </p:cNvSpPr>
          <p:nvPr/>
        </p:nvSpPr>
        <p:spPr>
          <a:xfrm>
            <a:off x="103600" y="839466"/>
            <a:ext cx="8936800" cy="129474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Times" panose="02020603050405020304" pitchFamily="18" charset="0"/>
                <a:cs typeface="Times" panose="02020603050405020304" pitchFamily="18" charset="0"/>
              </a:rPr>
              <a:t>How does groundwater influence vegetation during droughts?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>
                <a:latin typeface="Times" panose="02020603050405020304" pitchFamily="18" charset="0"/>
                <a:cs typeface="Times" panose="02020603050405020304" pitchFamily="18" charset="0"/>
              </a:rPr>
              <a:t>Can groundwater mitigate the heat stress on vegetation during heatwaves?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9BF798-FB2F-4C74-9BF2-8F8BBCF0C726}"/>
              </a:ext>
            </a:extLst>
          </p:cNvPr>
          <p:cNvSpPr txBox="1"/>
          <p:nvPr/>
        </p:nvSpPr>
        <p:spPr>
          <a:xfrm>
            <a:off x="5445750" y="2338112"/>
            <a:ext cx="2105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Groundwater (GW)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468E9E-4176-4369-A126-CEF9B24ED88C}"/>
              </a:ext>
            </a:extLst>
          </p:cNvPr>
          <p:cNvSpPr txBox="1"/>
          <p:nvPr/>
        </p:nvSpPr>
        <p:spPr>
          <a:xfrm>
            <a:off x="2635056" y="2348311"/>
            <a:ext cx="2014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Free drainage (FD)</a:t>
            </a:r>
          </a:p>
        </p:txBody>
      </p:sp>
      <p:sp>
        <p:nvSpPr>
          <p:cNvPr id="14" name="TextBox 32">
            <a:extLst>
              <a:ext uri="{FF2B5EF4-FFF2-40B4-BE49-F238E27FC236}">
                <a16:creationId xmlns:a16="http://schemas.microsoft.com/office/drawing/2014/main" id="{E47F8BD6-7ADA-41AA-95E1-5086BFDE20D3}"/>
              </a:ext>
            </a:extLst>
          </p:cNvPr>
          <p:cNvSpPr txBox="1"/>
          <p:nvPr/>
        </p:nvSpPr>
        <p:spPr>
          <a:xfrm>
            <a:off x="619955" y="2582875"/>
            <a:ext cx="16200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CABLE LSM</a:t>
            </a:r>
          </a:p>
        </p:txBody>
      </p:sp>
      <p:pic>
        <p:nvPicPr>
          <p:cNvPr id="13" name="内容占位符 3">
            <a:extLst>
              <a:ext uri="{FF2B5EF4-FFF2-40B4-BE49-F238E27FC236}">
                <a16:creationId xmlns:a16="http://schemas.microsoft.com/office/drawing/2014/main" id="{C97E3F6A-4D2E-4EB4-AE97-3975F60FB5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" t="15073" r="9469" b="2081"/>
          <a:stretch/>
        </p:blipFill>
        <p:spPr>
          <a:xfrm>
            <a:off x="5193795" y="2709896"/>
            <a:ext cx="2486329" cy="229675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A836EB20-66EC-4594-AB3B-D3E957921190}"/>
              </a:ext>
            </a:extLst>
          </p:cNvPr>
          <p:cNvSpPr/>
          <p:nvPr/>
        </p:nvSpPr>
        <p:spPr>
          <a:xfrm>
            <a:off x="5179045" y="3985280"/>
            <a:ext cx="2486329" cy="1041032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pic>
        <p:nvPicPr>
          <p:cNvPr id="16" name="内容占位符 3">
            <a:extLst>
              <a:ext uri="{FF2B5EF4-FFF2-40B4-BE49-F238E27FC236}">
                <a16:creationId xmlns:a16="http://schemas.microsoft.com/office/drawing/2014/main" id="{BE0245BA-DAA8-42DC-A519-C81A09BBB7D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3" t="85654" r="19038" b="6390"/>
          <a:stretch/>
        </p:blipFill>
        <p:spPr>
          <a:xfrm>
            <a:off x="5445749" y="4529554"/>
            <a:ext cx="2149850" cy="252143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16F454C1-87C3-4404-B2BB-E9C5447514A5}"/>
              </a:ext>
            </a:extLst>
          </p:cNvPr>
          <p:cNvSpPr txBox="1"/>
          <p:nvPr/>
        </p:nvSpPr>
        <p:spPr>
          <a:xfrm>
            <a:off x="5861939" y="4494042"/>
            <a:ext cx="129157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" panose="02020603050405020304" pitchFamily="18" charset="0"/>
                <a:cs typeface="Times" panose="02020603050405020304" pitchFamily="18" charset="0"/>
              </a:rPr>
              <a:t>Groundwater</a:t>
            </a:r>
          </a:p>
        </p:txBody>
      </p:sp>
      <p:pic>
        <p:nvPicPr>
          <p:cNvPr id="18" name="内容占位符 3">
            <a:extLst>
              <a:ext uri="{FF2B5EF4-FFF2-40B4-BE49-F238E27FC236}">
                <a16:creationId xmlns:a16="http://schemas.microsoft.com/office/drawing/2014/main" id="{76274649-88A9-4F6F-A641-174991BB04A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" t="14894" r="9469" b="39632"/>
          <a:stretch/>
        </p:blipFill>
        <p:spPr>
          <a:xfrm>
            <a:off x="2369156" y="2721961"/>
            <a:ext cx="2486329" cy="1260710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id="{F9915520-7ED8-412D-87DC-4E0FA667FF7F}"/>
              </a:ext>
            </a:extLst>
          </p:cNvPr>
          <p:cNvSpPr/>
          <p:nvPr/>
        </p:nvSpPr>
        <p:spPr>
          <a:xfrm>
            <a:off x="2369156" y="3979167"/>
            <a:ext cx="2486329" cy="1041032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7" name="标题 1">
            <a:extLst>
              <a:ext uri="{FF2B5EF4-FFF2-40B4-BE49-F238E27FC236}">
                <a16:creationId xmlns:a16="http://schemas.microsoft.com/office/drawing/2014/main" id="{B9007710-D809-4112-91A5-2D989347BBE1}"/>
              </a:ext>
            </a:extLst>
          </p:cNvPr>
          <p:cNvSpPr txBox="1">
            <a:spLocks/>
          </p:cNvSpPr>
          <p:nvPr/>
        </p:nvSpPr>
        <p:spPr>
          <a:xfrm>
            <a:off x="0" y="143367"/>
            <a:ext cx="5884605" cy="56443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Two key questions</a:t>
            </a:r>
            <a:endParaRPr lang="zh-CN" altLang="en-US" sz="2667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175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08D87FAC-C081-4D34-8D6B-D8BDD63987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99" t="13695" r="3768" b="51343"/>
          <a:stretch/>
        </p:blipFill>
        <p:spPr bwMode="auto">
          <a:xfrm>
            <a:off x="1286854" y="3703847"/>
            <a:ext cx="4172600" cy="18258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981E033D-407E-45DE-B1DD-95B338FAA512}"/>
              </a:ext>
            </a:extLst>
          </p:cNvPr>
          <p:cNvSpPr txBox="1">
            <a:spLocks/>
          </p:cNvSpPr>
          <p:nvPr/>
        </p:nvSpPr>
        <p:spPr>
          <a:xfrm>
            <a:off x="82117" y="92092"/>
            <a:ext cx="7474527" cy="66482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67" i="1" dirty="0">
                <a:latin typeface="Calibri" panose="020F0502020204030204" pitchFamily="34" charset="0"/>
                <a:cs typeface="Calibri" panose="020F0502020204030204" pitchFamily="34" charset="0"/>
              </a:rPr>
              <a:t>Simulated Millennium Drought &amp; Recent drought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EDA1985-5539-482C-BE46-C5D995FB6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642" y="906676"/>
            <a:ext cx="4179345" cy="213174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890BE5A-1FB1-4CA9-B8B5-9CBDC14E0720}"/>
              </a:ext>
            </a:extLst>
          </p:cNvPr>
          <p:cNvSpPr txBox="1"/>
          <p:nvPr/>
        </p:nvSpPr>
        <p:spPr>
          <a:xfrm>
            <a:off x="1730055" y="583511"/>
            <a:ext cx="350574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 New Roman" panose="02020603050405020304" pitchFamily="18" charset="0"/>
                <a:ea typeface="宋体" panose="02010600030101010101" pitchFamily="2" charset="-122"/>
              </a:rPr>
              <a:t>Total water storage anomaly (TWSA)</a:t>
            </a:r>
            <a:endParaRPr lang="zh-CN" altLang="en-US" sz="15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5DD8B72-AA56-41B3-A74A-DFC51EBF39C2}"/>
              </a:ext>
            </a:extLst>
          </p:cNvPr>
          <p:cNvSpPr txBox="1"/>
          <p:nvPr/>
        </p:nvSpPr>
        <p:spPr>
          <a:xfrm>
            <a:off x="437831" y="4285104"/>
            <a:ext cx="8474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During</a:t>
            </a:r>
          </a:p>
          <a:p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drought 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BC5D70E-424E-4F69-B411-55817428E0A6}"/>
              </a:ext>
            </a:extLst>
          </p:cNvPr>
          <p:cNvSpPr txBox="1"/>
          <p:nvPr/>
        </p:nvSpPr>
        <p:spPr>
          <a:xfrm>
            <a:off x="1824307" y="3495830"/>
            <a:ext cx="16369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GW – GLEAM</a:t>
            </a:r>
            <a:endParaRPr lang="zh-CN" altLang="en-US" sz="14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AF8A1CB-BD15-4B55-BAD3-2CA60D1ABBE9}"/>
              </a:ext>
            </a:extLst>
          </p:cNvPr>
          <p:cNvSpPr txBox="1"/>
          <p:nvPr/>
        </p:nvSpPr>
        <p:spPr>
          <a:xfrm>
            <a:off x="3876159" y="3495831"/>
            <a:ext cx="15541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FD – GLEAM</a:t>
            </a:r>
            <a:endParaRPr lang="zh-CN" altLang="en-US" sz="14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7344A3E-FC9D-4781-908B-C82470B77A41}"/>
              </a:ext>
            </a:extLst>
          </p:cNvPr>
          <p:cNvSpPr txBox="1"/>
          <p:nvPr/>
        </p:nvSpPr>
        <p:spPr>
          <a:xfrm>
            <a:off x="1849265" y="3220213"/>
            <a:ext cx="32837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Annual Evapotranspiration Difference (</a:t>
            </a:r>
            <a:r>
              <a:rPr lang="el-GR" altLang="zh-CN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Δ</a:t>
            </a:r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E)</a:t>
            </a:r>
            <a:endParaRPr lang="zh-CN" altLang="en-US" sz="1400" dirty="0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0E744354-2ED0-45EB-B0B4-67D871FBE8B9}"/>
              </a:ext>
            </a:extLst>
          </p:cNvPr>
          <p:cNvSpPr/>
          <p:nvPr/>
        </p:nvSpPr>
        <p:spPr>
          <a:xfrm rot="20278537">
            <a:off x="2055945" y="4675882"/>
            <a:ext cx="885279" cy="4659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69EFB00-7A7B-4F5F-82B3-8B385B8D499F}"/>
              </a:ext>
            </a:extLst>
          </p:cNvPr>
          <p:cNvSpPr/>
          <p:nvPr/>
        </p:nvSpPr>
        <p:spPr>
          <a:xfrm rot="20278537">
            <a:off x="4129361" y="4663623"/>
            <a:ext cx="885279" cy="4659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A79496-2F59-4325-92DF-D0216CB54EAB}"/>
              </a:ext>
            </a:extLst>
          </p:cNvPr>
          <p:cNvSpPr txBox="1"/>
          <p:nvPr/>
        </p:nvSpPr>
        <p:spPr>
          <a:xfrm flipH="1">
            <a:off x="5132987" y="2225882"/>
            <a:ext cx="170223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latin typeface="Times" panose="02020603050405020304" pitchFamily="18" charset="0"/>
                <a:cs typeface="Times" panose="02020603050405020304" pitchFamily="18" charset="0"/>
              </a:rPr>
              <a:t>Black</a:t>
            </a:r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    GRACE </a:t>
            </a:r>
          </a:p>
          <a:p>
            <a:r>
              <a:rPr lang="en-US" altLang="zh-CN" sz="1500" b="1" dirty="0">
                <a:solidFill>
                  <a:srgbClr val="1E751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Green</a:t>
            </a:r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   GW Exp</a:t>
            </a:r>
          </a:p>
          <a:p>
            <a:r>
              <a:rPr lang="en-US" altLang="zh-CN" sz="1500" b="1" dirty="0">
                <a:solidFill>
                  <a:srgbClr val="FFAE19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Orange</a:t>
            </a:r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 FD Exp</a:t>
            </a:r>
            <a:endParaRPr lang="zh-CN" altLang="en-US" sz="15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2396A5D-A3C2-4BF1-8FC0-3A73C66571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99" t="79786" r="668" b="11940"/>
          <a:stretch/>
        </p:blipFill>
        <p:spPr bwMode="auto">
          <a:xfrm>
            <a:off x="1496404" y="5309455"/>
            <a:ext cx="4172600" cy="4321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C3B9363-2FBE-4018-814B-6BBF223B1C52}"/>
              </a:ext>
            </a:extLst>
          </p:cNvPr>
          <p:cNvSpPr txBox="1"/>
          <p:nvPr/>
        </p:nvSpPr>
        <p:spPr>
          <a:xfrm>
            <a:off x="5766460" y="4204315"/>
            <a:ext cx="336926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During droughts, GW sustains a higher evapotranspiration (E) and reduces the underestimation of annual E in FD</a:t>
            </a:r>
            <a:endParaRPr lang="zh-CN" altLang="en-US" sz="15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85D10FE3-DA3D-4935-B469-A63709A78249}"/>
              </a:ext>
            </a:extLst>
          </p:cNvPr>
          <p:cNvCxnSpPr>
            <a:cxnSpLocks/>
          </p:cNvCxnSpPr>
          <p:nvPr/>
        </p:nvCxnSpPr>
        <p:spPr>
          <a:xfrm flipH="1">
            <a:off x="5462574" y="4502917"/>
            <a:ext cx="22816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4E96F7A1-E639-4F08-B9C8-DC024C53C22C}"/>
              </a:ext>
            </a:extLst>
          </p:cNvPr>
          <p:cNvSpPr txBox="1"/>
          <p:nvPr/>
        </p:nvSpPr>
        <p:spPr>
          <a:xfrm>
            <a:off x="5459454" y="1037784"/>
            <a:ext cx="288813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Both GW and FD can capture the observation well. GW can improve the simulated TWSA.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A65AAEAF-164D-4141-854D-7B7ED1D0F190}"/>
              </a:ext>
            </a:extLst>
          </p:cNvPr>
          <p:cNvCxnSpPr>
            <a:cxnSpLocks/>
          </p:cNvCxnSpPr>
          <p:nvPr/>
        </p:nvCxnSpPr>
        <p:spPr>
          <a:xfrm flipH="1">
            <a:off x="5135820" y="1438470"/>
            <a:ext cx="22816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6446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981E033D-407E-45DE-B1DD-95B338FAA512}"/>
              </a:ext>
            </a:extLst>
          </p:cNvPr>
          <p:cNvSpPr txBox="1">
            <a:spLocks/>
          </p:cNvSpPr>
          <p:nvPr/>
        </p:nvSpPr>
        <p:spPr>
          <a:xfrm>
            <a:off x="11648" y="123555"/>
            <a:ext cx="7474527" cy="6648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How does GW maintain the higher E during droughts</a:t>
            </a:r>
            <a:endParaRPr lang="zh-CN" altLang="en-US" sz="2667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DF112E5-56C4-48E3-86D8-4799AE59C8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0" t="7162" r="64877" b="50512"/>
          <a:stretch/>
        </p:blipFill>
        <p:spPr bwMode="auto">
          <a:xfrm>
            <a:off x="491980" y="1676964"/>
            <a:ext cx="2391672" cy="24595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C88D04F-5DAB-4A68-9A7E-5E14F005ACF9}"/>
              </a:ext>
            </a:extLst>
          </p:cNvPr>
          <p:cNvSpPr txBox="1"/>
          <p:nvPr/>
        </p:nvSpPr>
        <p:spPr>
          <a:xfrm>
            <a:off x="1827596" y="1029077"/>
            <a:ext cx="59367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Groundwater’s impact (GW – FD) during the recent drought </a:t>
            </a:r>
            <a:endParaRPr lang="zh-CN" alt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11" name="图片 5">
            <a:extLst>
              <a:ext uri="{FF2B5EF4-FFF2-40B4-BE49-F238E27FC236}">
                <a16:creationId xmlns:a16="http://schemas.microsoft.com/office/drawing/2014/main" id="{61730F14-48A6-8242-AAC5-77E11EF68B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5" t="50000" r="64953" b="7674"/>
          <a:stretch/>
        </p:blipFill>
        <p:spPr bwMode="auto">
          <a:xfrm>
            <a:off x="5939528" y="1676964"/>
            <a:ext cx="2391672" cy="24595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24B14B2-164F-4A30-AEE8-B4B23BC2E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75" t="7162" r="34967" b="50512"/>
          <a:stretch/>
        </p:blipFill>
        <p:spPr bwMode="auto">
          <a:xfrm>
            <a:off x="3251200" y="1676964"/>
            <a:ext cx="2275578" cy="24595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6AA46F6-3119-40EE-8404-99A9D79CC453}"/>
              </a:ext>
            </a:extLst>
          </p:cNvPr>
          <p:cNvSpPr txBox="1"/>
          <p:nvPr/>
        </p:nvSpPr>
        <p:spPr>
          <a:xfrm>
            <a:off x="3423472" y="4403420"/>
            <a:ext cx="251605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lang="en-US" altLang="zh-CN" sz="15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he increase in transpiration explains over 78% of the higher evapotranspiration </a:t>
            </a:r>
            <a:endParaRPr lang="zh-CN" altLang="en-US" sz="15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9B8D4AB-DA2C-433F-844E-0C4D77BA66B1}"/>
              </a:ext>
            </a:extLst>
          </p:cNvPr>
          <p:cNvSpPr txBox="1"/>
          <p:nvPr/>
        </p:nvSpPr>
        <p:spPr>
          <a:xfrm>
            <a:off x="907416" y="4408924"/>
            <a:ext cx="25160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GW sustains a higher E during droughts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E8A29C5-2F6B-429D-A31B-8D5ABC2A0E9D}"/>
              </a:ext>
            </a:extLst>
          </p:cNvPr>
          <p:cNvSpPr txBox="1"/>
          <p:nvPr/>
        </p:nvSpPr>
        <p:spPr>
          <a:xfrm>
            <a:off x="6265644" y="4408924"/>
            <a:ext cx="25160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lang="en-US" altLang="zh-CN" sz="15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he higher transpiration is mainly caused by the reduction of vertical drainage which leads to a wetter soil.</a:t>
            </a:r>
            <a:endParaRPr lang="zh-CN" altLang="en-US" sz="15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8EFC147-7A0B-464D-8DFB-FB61503B2DD4}"/>
              </a:ext>
            </a:extLst>
          </p:cNvPr>
          <p:cNvCxnSpPr>
            <a:cxnSpLocks/>
          </p:cNvCxnSpPr>
          <p:nvPr/>
        </p:nvCxnSpPr>
        <p:spPr>
          <a:xfrm flipV="1">
            <a:off x="1827596" y="4132287"/>
            <a:ext cx="0" cy="276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C845492-1521-4C1C-B7E3-CB35D9319E66}"/>
              </a:ext>
            </a:extLst>
          </p:cNvPr>
          <p:cNvCxnSpPr>
            <a:cxnSpLocks/>
          </p:cNvCxnSpPr>
          <p:nvPr/>
        </p:nvCxnSpPr>
        <p:spPr>
          <a:xfrm flipV="1">
            <a:off x="7286343" y="4075587"/>
            <a:ext cx="0" cy="276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FA90C18-CB5E-490C-A3E5-FE71758093FC}"/>
              </a:ext>
            </a:extLst>
          </p:cNvPr>
          <p:cNvCxnSpPr>
            <a:cxnSpLocks/>
          </p:cNvCxnSpPr>
          <p:nvPr/>
        </p:nvCxnSpPr>
        <p:spPr>
          <a:xfrm flipV="1">
            <a:off x="4473250" y="4091515"/>
            <a:ext cx="0" cy="276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11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981E033D-407E-45DE-B1DD-95B338FAA512}"/>
              </a:ext>
            </a:extLst>
          </p:cNvPr>
          <p:cNvSpPr txBox="1">
            <a:spLocks/>
          </p:cNvSpPr>
          <p:nvPr/>
        </p:nvSpPr>
        <p:spPr>
          <a:xfrm>
            <a:off x="23277" y="75078"/>
            <a:ext cx="9499296" cy="6648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The implication for summer heatwaves</a:t>
            </a:r>
            <a:endParaRPr lang="zh-CN" altLang="en-US" sz="2667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16">
            <a:extLst>
              <a:ext uri="{FF2B5EF4-FFF2-40B4-BE49-F238E27FC236}">
                <a16:creationId xmlns:a16="http://schemas.microsoft.com/office/drawing/2014/main" id="{44054E13-21E8-4078-A1F1-7262D2119C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03" t="16102" r="19676" b="61300"/>
          <a:stretch/>
        </p:blipFill>
        <p:spPr bwMode="auto">
          <a:xfrm>
            <a:off x="367501" y="1025396"/>
            <a:ext cx="4488146" cy="21223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F07D8F3-73BD-4DF1-99BF-E39E9CF8FF2A}"/>
              </a:ext>
            </a:extLst>
          </p:cNvPr>
          <p:cNvSpPr txBox="1"/>
          <p:nvPr/>
        </p:nvSpPr>
        <p:spPr>
          <a:xfrm>
            <a:off x="5178218" y="1477087"/>
            <a:ext cx="329770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GW Exp estimates a lower canopy temperatures. The GW’s mitigation effect on canopy temperature fades as drought extends (see the yellow ovals). </a:t>
            </a:r>
            <a:endParaRPr lang="zh-CN" altLang="en-US" sz="15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C54CACD0-9B9C-4089-BECE-6682D3F79B87}"/>
              </a:ext>
            </a:extLst>
          </p:cNvPr>
          <p:cNvCxnSpPr>
            <a:cxnSpLocks/>
          </p:cNvCxnSpPr>
          <p:nvPr/>
        </p:nvCxnSpPr>
        <p:spPr>
          <a:xfrm flipH="1">
            <a:off x="4897626" y="1965359"/>
            <a:ext cx="23861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C8F6975-68CE-4B75-B5B6-080C7644BFC9}"/>
              </a:ext>
            </a:extLst>
          </p:cNvPr>
          <p:cNvCxnSpPr>
            <a:cxnSpLocks/>
          </p:cNvCxnSpPr>
          <p:nvPr/>
        </p:nvCxnSpPr>
        <p:spPr>
          <a:xfrm flipH="1">
            <a:off x="4897626" y="4518904"/>
            <a:ext cx="22816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6">
            <a:extLst>
              <a:ext uri="{FF2B5EF4-FFF2-40B4-BE49-F238E27FC236}">
                <a16:creationId xmlns:a16="http://schemas.microsoft.com/office/drawing/2014/main" id="{B60EFD61-87E3-4994-AA1E-D6CBE9804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03" t="38385" r="19676" b="38405"/>
          <a:stretch/>
        </p:blipFill>
        <p:spPr bwMode="auto">
          <a:xfrm>
            <a:off x="399035" y="3429000"/>
            <a:ext cx="4488146" cy="21798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8A6F4FD-D28C-4694-9CFB-0719EEE58C20}"/>
              </a:ext>
            </a:extLst>
          </p:cNvPr>
          <p:cNvSpPr txBox="1"/>
          <p:nvPr/>
        </p:nvSpPr>
        <p:spPr>
          <a:xfrm>
            <a:off x="5136239" y="4026638"/>
            <a:ext cx="341248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The existence of GW increases 3-18 % of latent heat, reduces sensible heat, and will slow down the heat accumulation in the boundary layer.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5C91F6F-E5D8-4C50-A960-9AE06C5524CE}"/>
              </a:ext>
            </a:extLst>
          </p:cNvPr>
          <p:cNvSpPr txBox="1"/>
          <p:nvPr/>
        </p:nvSpPr>
        <p:spPr>
          <a:xfrm>
            <a:off x="1572264" y="3170646"/>
            <a:ext cx="272870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Evaporative fraction (EF)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98388D4-2EAD-40B8-88BD-AB4FBA8F2F9F}"/>
              </a:ext>
            </a:extLst>
          </p:cNvPr>
          <p:cNvSpPr txBox="1"/>
          <p:nvPr/>
        </p:nvSpPr>
        <p:spPr>
          <a:xfrm>
            <a:off x="865743" y="521631"/>
            <a:ext cx="36355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5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Annual average canopy temperature minus air temperature (</a:t>
            </a:r>
            <a:r>
              <a:rPr lang="el-GR" altLang="zh-CN" sz="15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Δ</a:t>
            </a:r>
            <a:r>
              <a:rPr lang="en-US" altLang="zh-CN" sz="15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T)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8EB41A6-A082-49D8-A2F1-858442847142}"/>
              </a:ext>
            </a:extLst>
          </p:cNvPr>
          <p:cNvSpPr txBox="1"/>
          <p:nvPr/>
        </p:nvSpPr>
        <p:spPr>
          <a:xfrm flipH="1">
            <a:off x="4675344" y="2857500"/>
            <a:ext cx="215559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rgbClr val="0202FF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Blue box </a:t>
            </a:r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  GW Exp </a:t>
            </a:r>
          </a:p>
          <a:p>
            <a:r>
              <a:rPr lang="en-US" altLang="zh-CN" sz="1500" b="1" dirty="0">
                <a:solidFill>
                  <a:srgbClr val="FF1B1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Red box</a:t>
            </a:r>
            <a:r>
              <a:rPr lang="en-US" altLang="zh-CN" sz="1500" dirty="0">
                <a:solidFill>
                  <a:srgbClr val="FF1B1B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   FD Exp</a:t>
            </a:r>
          </a:p>
          <a:p>
            <a:r>
              <a:rPr lang="en-US" altLang="zh-CN" sz="1500" b="1" dirty="0">
                <a:solidFill>
                  <a:srgbClr val="7A7A7A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Gray line</a:t>
            </a:r>
            <a:r>
              <a:rPr lang="en-US" altLang="zh-CN" sz="1500" dirty="0">
                <a:solidFill>
                  <a:srgbClr val="7A7A7A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 </a:t>
            </a:r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GW </a:t>
            </a:r>
            <a:r>
              <a:rPr lang="en-US" altLang="zh-CN" sz="1500" dirty="0"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− </a:t>
            </a:r>
            <a:r>
              <a:rPr lang="en-US" altLang="zh-CN" sz="1500" dirty="0">
                <a:latin typeface="Times" panose="02020603050405020304" pitchFamily="18" charset="0"/>
                <a:cs typeface="Times" panose="02020603050405020304" pitchFamily="18" charset="0"/>
              </a:rPr>
              <a:t>FD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E4C9B12-BBE8-44C3-8682-D1E1B6AB3608}"/>
              </a:ext>
            </a:extLst>
          </p:cNvPr>
          <p:cNvSpPr/>
          <p:nvPr/>
        </p:nvSpPr>
        <p:spPr>
          <a:xfrm rot="18861870">
            <a:off x="1055913" y="1674521"/>
            <a:ext cx="1507672" cy="691087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92D020C0-9FAB-491C-A985-9C0B49DFF645}"/>
              </a:ext>
            </a:extLst>
          </p:cNvPr>
          <p:cNvSpPr/>
          <p:nvPr/>
        </p:nvSpPr>
        <p:spPr>
          <a:xfrm rot="18861870">
            <a:off x="3496028" y="1909835"/>
            <a:ext cx="923723" cy="44658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035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4275</TotalTime>
  <Words>702</Words>
  <Application>Microsoft Office PowerPoint</Application>
  <PresentationFormat>全屏显示(16:10)</PresentationFormat>
  <Paragraphs>114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Lucida Fax</vt:lpstr>
      <vt:lpstr>Times</vt:lpstr>
      <vt:lpstr>Times New Roman</vt:lpstr>
      <vt:lpstr>Office Theme</vt:lpstr>
      <vt:lpstr>Exploring how groundwater buffers the influence of heatwaves on vegetation function during multi-year droughts?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Take home message 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does groundwater influence heatwave intensity during drought</dc:title>
  <dc:creator>Mu Anne</dc:creator>
  <cp:lastModifiedBy>Mu Anne</cp:lastModifiedBy>
  <cp:revision>151</cp:revision>
  <dcterms:created xsi:type="dcterms:W3CDTF">2021-03-29T00:20:32Z</dcterms:created>
  <dcterms:modified xsi:type="dcterms:W3CDTF">2021-06-10T05:14:12Z</dcterms:modified>
</cp:coreProperties>
</file>

<file path=docProps/thumbnail.jpeg>
</file>